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panose="020B0604020202020204" charset="0"/>
      <p:regular r:id="rId13"/>
    </p:embeddedFont>
    <p:embeddedFont>
      <p:font typeface="Agrandir Narrow Bold" panose="020B0604020202020204" charset="0"/>
      <p:regular r:id="rId14"/>
    </p:embeddedFont>
    <p:embeddedFont>
      <p:font typeface="Days" panose="02000505050000020004" charset="0"/>
      <p:regular r:id="rId15"/>
    </p:embeddedFont>
    <p:embeddedFont>
      <p:font typeface="Open Sauce" panose="020B0604020202020204" charset="0"/>
      <p:regular r:id="rId16"/>
    </p:embeddedFont>
    <p:embeddedFont>
      <p:font typeface="Open Sauce Bold" panose="020B0604020202020204" charset="0"/>
      <p:regular r:id="rId17"/>
    </p:embeddedFont>
    <p:embeddedFont>
      <p:font typeface="Open Sauce Light" panose="020B0604020202020204" charset="0"/>
      <p:regular r:id="rId18"/>
    </p:embeddedFont>
    <p:embeddedFont>
      <p:font typeface="Open Sauce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2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ncess Okeke" userId="e9c32d116864a6c7" providerId="LiveId" clId="{C413AA44-A306-45F2-ADD9-89DA7F24AAA5}"/>
    <pc:docChg chg="delSld">
      <pc:chgData name="Princess Okeke" userId="e9c32d116864a6c7" providerId="LiveId" clId="{C413AA44-A306-45F2-ADD9-89DA7F24AAA5}" dt="2024-07-06T02:06:00.741" v="0" actId="47"/>
      <pc:docMkLst>
        <pc:docMk/>
      </pc:docMkLst>
      <pc:sldChg chg="del">
        <pc:chgData name="Princess Okeke" userId="e9c32d116864a6c7" providerId="LiveId" clId="{C413AA44-A306-45F2-ADD9-89DA7F24AAA5}" dt="2024-07-06T02:06:00.741" v="0" actId="47"/>
        <pc:sldMkLst>
          <pc:docMk/>
          <pc:sldMk cId="0"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564160" y="6931968"/>
            <a:ext cx="9526284" cy="0"/>
          </a:xfrm>
          <a:prstGeom prst="line">
            <a:avLst/>
          </a:prstGeom>
          <a:ln w="76200" cap="rnd">
            <a:solidFill>
              <a:srgbClr val="F5F5F5"/>
            </a:solidFill>
            <a:prstDash val="solid"/>
            <a:headEnd type="none" w="sm" len="sm"/>
            <a:tailEnd type="none" w="sm" len="sm"/>
          </a:ln>
        </p:spPr>
      </p:sp>
      <p:sp>
        <p:nvSpPr>
          <p:cNvPr id="5" name="Freeform 5"/>
          <p:cNvSpPr/>
          <p:nvPr/>
        </p:nvSpPr>
        <p:spPr>
          <a:xfrm>
            <a:off x="133350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564160" y="3648668"/>
            <a:ext cx="11213879" cy="1286455"/>
          </a:xfrm>
          <a:prstGeom prst="rect">
            <a:avLst/>
          </a:prstGeom>
        </p:spPr>
        <p:txBody>
          <a:bodyPr lIns="0" tIns="0" rIns="0" bIns="0" rtlCol="0" anchor="t">
            <a:spAutoFit/>
          </a:bodyPr>
          <a:lstStyle/>
          <a:p>
            <a:pPr algn="just">
              <a:lnSpc>
                <a:spcPts val="9950"/>
              </a:lnSpc>
            </a:pPr>
            <a:r>
              <a:rPr lang="en-US" sz="9045" spc="334">
                <a:solidFill>
                  <a:srgbClr val="FFFFFF"/>
                </a:solidFill>
                <a:latin typeface="Days"/>
                <a:ea typeface="Days"/>
                <a:cs typeface="Days"/>
                <a:sym typeface="Days"/>
              </a:rPr>
              <a:t>YOUTUBE SONG</a:t>
            </a:r>
          </a:p>
        </p:txBody>
      </p:sp>
      <p:sp>
        <p:nvSpPr>
          <p:cNvPr id="7" name="TextBox 7"/>
          <p:cNvSpPr txBox="1"/>
          <p:nvPr/>
        </p:nvSpPr>
        <p:spPr>
          <a:xfrm>
            <a:off x="1564160" y="5013259"/>
            <a:ext cx="10375827" cy="1715229"/>
          </a:xfrm>
          <a:prstGeom prst="rect">
            <a:avLst/>
          </a:prstGeom>
        </p:spPr>
        <p:txBody>
          <a:bodyPr lIns="0" tIns="0" rIns="0" bIns="0" rtlCol="0" anchor="t">
            <a:spAutoFit/>
          </a:bodyPr>
          <a:lstStyle/>
          <a:p>
            <a:pPr algn="just">
              <a:lnSpc>
                <a:spcPts val="13263"/>
              </a:lnSpc>
            </a:pPr>
            <a:r>
              <a:rPr lang="en-US" sz="12057" spc="868">
                <a:solidFill>
                  <a:srgbClr val="FFFFFF"/>
                </a:solidFill>
                <a:latin typeface="Open Sauce Medium"/>
                <a:ea typeface="Open Sauce Medium"/>
                <a:cs typeface="Open Sauce Medium"/>
                <a:sym typeface="Open Sauce Medium"/>
              </a:rPr>
              <a:t>ANALYSIS</a:t>
            </a:r>
          </a:p>
        </p:txBody>
      </p:sp>
      <p:sp>
        <p:nvSpPr>
          <p:cNvPr id="8" name="TextBox 8"/>
          <p:cNvSpPr txBox="1"/>
          <p:nvPr/>
        </p:nvSpPr>
        <p:spPr>
          <a:xfrm>
            <a:off x="2136054" y="1125088"/>
            <a:ext cx="3184003" cy="479111"/>
          </a:xfrm>
          <a:prstGeom prst="rect">
            <a:avLst/>
          </a:prstGeom>
        </p:spPr>
        <p:txBody>
          <a:bodyPr lIns="0" tIns="0" rIns="0" bIns="0" rtlCol="0" anchor="t">
            <a:spAutoFit/>
          </a:bodyPr>
          <a:lstStyle/>
          <a:p>
            <a:pPr algn="l">
              <a:lnSpc>
                <a:spcPts val="3068"/>
              </a:lnSpc>
            </a:pPr>
            <a:r>
              <a:rPr lang="en-US" sz="2789" spc="209">
                <a:solidFill>
                  <a:srgbClr val="FFFFFF"/>
                </a:solidFill>
                <a:latin typeface="Agrandir Narrow Bold"/>
                <a:ea typeface="Agrandir Narrow Bold"/>
                <a:cs typeface="Agrandir Narrow Bold"/>
                <a:sym typeface="Agrandir Narrow Bold"/>
              </a:rPr>
              <a:t>Mentorness</a:t>
            </a:r>
          </a:p>
        </p:txBody>
      </p:sp>
      <p:sp>
        <p:nvSpPr>
          <p:cNvPr id="9" name="TextBox 9"/>
          <p:cNvSpPr txBox="1"/>
          <p:nvPr/>
        </p:nvSpPr>
        <p:spPr>
          <a:xfrm>
            <a:off x="5042853" y="7093893"/>
            <a:ext cx="2503893" cy="352709"/>
          </a:xfrm>
          <a:prstGeom prst="rect">
            <a:avLst/>
          </a:prstGeom>
        </p:spPr>
        <p:txBody>
          <a:bodyPr lIns="0" tIns="0" rIns="0" bIns="0" rtlCol="0" anchor="t">
            <a:spAutoFit/>
          </a:bodyPr>
          <a:lstStyle/>
          <a:p>
            <a:pPr algn="l">
              <a:lnSpc>
                <a:spcPts val="2351"/>
              </a:lnSpc>
            </a:pPr>
            <a:r>
              <a:rPr lang="en-US" sz="2137" spc="181">
                <a:solidFill>
                  <a:srgbClr val="FFFFFF"/>
                </a:solidFill>
                <a:latin typeface="Agrandir Narrow Bold"/>
                <a:ea typeface="Agrandir Narrow Bold"/>
                <a:cs typeface="Agrandir Narrow Bold"/>
                <a:sym typeface="Agrandir Narrow Bold"/>
              </a:rPr>
              <a:t>Okeke Princess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flipH="1">
            <a:off x="4970282" y="2023726"/>
            <a:ext cx="8347436" cy="0"/>
          </a:xfrm>
          <a:prstGeom prst="line">
            <a:avLst/>
          </a:prstGeom>
          <a:ln w="76200" cap="flat">
            <a:solidFill>
              <a:srgbClr val="F5F5F5"/>
            </a:solidFill>
            <a:prstDash val="solid"/>
            <a:headEnd type="none" w="sm" len="sm"/>
            <a:tailEnd type="none" w="sm" len="sm"/>
          </a:ln>
        </p:spPr>
      </p:sp>
      <p:sp>
        <p:nvSpPr>
          <p:cNvPr id="4" name="TextBox 4"/>
          <p:cNvSpPr txBox="1"/>
          <p:nvPr/>
        </p:nvSpPr>
        <p:spPr>
          <a:xfrm>
            <a:off x="5270231" y="933450"/>
            <a:ext cx="7747538" cy="638014"/>
          </a:xfrm>
          <a:prstGeom prst="rect">
            <a:avLst/>
          </a:prstGeom>
        </p:spPr>
        <p:txBody>
          <a:bodyPr lIns="0" tIns="0" rIns="0" bIns="0" rtlCol="0" anchor="t">
            <a:spAutoFit/>
          </a:bodyPr>
          <a:lstStyle/>
          <a:p>
            <a:pPr algn="ctr">
              <a:lnSpc>
                <a:spcPts val="5315"/>
              </a:lnSpc>
            </a:pPr>
            <a:r>
              <a:rPr lang="en-US" sz="3615">
                <a:solidFill>
                  <a:srgbClr val="FFFFFF"/>
                </a:solidFill>
                <a:latin typeface="Open Sauce Bold"/>
                <a:ea typeface="Open Sauce Bold"/>
                <a:cs typeface="Open Sauce Bold"/>
                <a:sym typeface="Open Sauce Bold"/>
              </a:rPr>
              <a:t>User Engagement Insights</a:t>
            </a:r>
          </a:p>
        </p:txBody>
      </p:sp>
      <p:sp>
        <p:nvSpPr>
          <p:cNvPr id="5" name="TextBox 5"/>
          <p:cNvSpPr txBox="1"/>
          <p:nvPr/>
        </p:nvSpPr>
        <p:spPr>
          <a:xfrm>
            <a:off x="2463665" y="2376151"/>
            <a:ext cx="13360669" cy="1304764"/>
          </a:xfrm>
          <a:prstGeom prst="rect">
            <a:avLst/>
          </a:prstGeom>
        </p:spPr>
        <p:txBody>
          <a:bodyPr lIns="0" tIns="0" rIns="0" bIns="0" rtlCol="0" anchor="t">
            <a:spAutoFit/>
          </a:bodyPr>
          <a:lstStyle/>
          <a:p>
            <a:pPr algn="ctr">
              <a:lnSpc>
                <a:spcPts val="5315"/>
              </a:lnSpc>
            </a:pPr>
            <a:r>
              <a:rPr lang="en-US" sz="3615">
                <a:solidFill>
                  <a:srgbClr val="FFFFFF"/>
                </a:solidFill>
                <a:latin typeface="Open Sauce"/>
                <a:ea typeface="Open Sauce"/>
                <a:cs typeface="Open Sauce"/>
                <a:sym typeface="Open Sauce"/>
              </a:rPr>
              <a:t>Factors Influencing user engagement with YouTube song videos</a:t>
            </a:r>
          </a:p>
        </p:txBody>
      </p:sp>
      <p:grpSp>
        <p:nvGrpSpPr>
          <p:cNvPr id="6" name="Group 6"/>
          <p:cNvGrpSpPr/>
          <p:nvPr/>
        </p:nvGrpSpPr>
        <p:grpSpPr>
          <a:xfrm>
            <a:off x="3160670" y="4576265"/>
            <a:ext cx="13225792" cy="2121802"/>
            <a:chOff x="0" y="0"/>
            <a:chExt cx="17634390" cy="2829070"/>
          </a:xfrm>
        </p:grpSpPr>
        <p:sp>
          <p:nvSpPr>
            <p:cNvPr id="7" name="TextBox 7"/>
            <p:cNvSpPr txBox="1"/>
            <p:nvPr/>
          </p:nvSpPr>
          <p:spPr>
            <a:xfrm>
              <a:off x="183828" y="2150160"/>
              <a:ext cx="4576410" cy="678910"/>
            </a:xfrm>
            <a:prstGeom prst="rect">
              <a:avLst/>
            </a:prstGeom>
          </p:spPr>
          <p:txBody>
            <a:bodyPr lIns="0" tIns="0" rIns="0" bIns="0" rtlCol="0" anchor="t">
              <a:spAutoFit/>
            </a:bodyPr>
            <a:lstStyle/>
            <a:p>
              <a:pPr algn="ctr">
                <a:lnSpc>
                  <a:spcPts val="4330"/>
                </a:lnSpc>
              </a:pPr>
              <a:r>
                <a:rPr lang="en-US" sz="2946">
                  <a:solidFill>
                    <a:srgbClr val="FFFFFF"/>
                  </a:solidFill>
                  <a:latin typeface="Open Sauce Bold"/>
                  <a:ea typeface="Open Sauce Bold"/>
                  <a:cs typeface="Open Sauce Bold"/>
                  <a:sym typeface="Open Sauce Bold"/>
                </a:rPr>
                <a:t>Duration</a:t>
              </a:r>
            </a:p>
          </p:txBody>
        </p:sp>
        <p:sp>
          <p:nvSpPr>
            <p:cNvPr id="8" name="TextBox 8"/>
            <p:cNvSpPr txBox="1"/>
            <p:nvPr/>
          </p:nvSpPr>
          <p:spPr>
            <a:xfrm>
              <a:off x="0" y="85725"/>
              <a:ext cx="4944066" cy="1729610"/>
            </a:xfrm>
            <a:prstGeom prst="rect">
              <a:avLst/>
            </a:prstGeom>
          </p:spPr>
          <p:txBody>
            <a:bodyPr lIns="0" tIns="0" rIns="0" bIns="0" rtlCol="0" anchor="t">
              <a:spAutoFit/>
            </a:bodyPr>
            <a:lstStyle/>
            <a:p>
              <a:pPr algn="ctr">
                <a:lnSpc>
                  <a:spcPts val="9902"/>
                </a:lnSpc>
              </a:pPr>
              <a:r>
                <a:rPr lang="en-US" sz="9001" spc="288">
                  <a:solidFill>
                    <a:srgbClr val="FFFFFF"/>
                  </a:solidFill>
                  <a:latin typeface="Open Sauce Medium"/>
                  <a:ea typeface="Open Sauce Medium"/>
                  <a:cs typeface="Open Sauce Medium"/>
                  <a:sym typeface="Open Sauce Medium"/>
                </a:rPr>
                <a:t>01</a:t>
              </a:r>
            </a:p>
          </p:txBody>
        </p:sp>
        <p:sp>
          <p:nvSpPr>
            <p:cNvPr id="9" name="TextBox 9"/>
            <p:cNvSpPr txBox="1"/>
            <p:nvPr/>
          </p:nvSpPr>
          <p:spPr>
            <a:xfrm>
              <a:off x="6253248" y="85725"/>
              <a:ext cx="4944066" cy="1729610"/>
            </a:xfrm>
            <a:prstGeom prst="rect">
              <a:avLst/>
            </a:prstGeom>
          </p:spPr>
          <p:txBody>
            <a:bodyPr lIns="0" tIns="0" rIns="0" bIns="0" rtlCol="0" anchor="t">
              <a:spAutoFit/>
            </a:bodyPr>
            <a:lstStyle/>
            <a:p>
              <a:pPr algn="ctr">
                <a:lnSpc>
                  <a:spcPts val="9902"/>
                </a:lnSpc>
              </a:pPr>
              <a:r>
                <a:rPr lang="en-US" sz="9001" spc="288">
                  <a:solidFill>
                    <a:srgbClr val="FFFFFF"/>
                  </a:solidFill>
                  <a:latin typeface="Open Sauce Medium"/>
                  <a:ea typeface="Open Sauce Medium"/>
                  <a:cs typeface="Open Sauce Medium"/>
                  <a:sym typeface="Open Sauce Medium"/>
                </a:rPr>
                <a:t>02</a:t>
              </a:r>
            </a:p>
          </p:txBody>
        </p:sp>
        <p:sp>
          <p:nvSpPr>
            <p:cNvPr id="10" name="TextBox 10"/>
            <p:cNvSpPr txBox="1"/>
            <p:nvPr/>
          </p:nvSpPr>
          <p:spPr>
            <a:xfrm>
              <a:off x="12653067" y="85725"/>
              <a:ext cx="4944066" cy="1729610"/>
            </a:xfrm>
            <a:prstGeom prst="rect">
              <a:avLst/>
            </a:prstGeom>
          </p:spPr>
          <p:txBody>
            <a:bodyPr lIns="0" tIns="0" rIns="0" bIns="0" rtlCol="0" anchor="t">
              <a:spAutoFit/>
            </a:bodyPr>
            <a:lstStyle/>
            <a:p>
              <a:pPr algn="ctr">
                <a:lnSpc>
                  <a:spcPts val="9902"/>
                </a:lnSpc>
              </a:pPr>
              <a:r>
                <a:rPr lang="en-US" sz="9001" spc="288">
                  <a:solidFill>
                    <a:srgbClr val="FFFFFF"/>
                  </a:solidFill>
                  <a:latin typeface="Open Sauce Medium"/>
                  <a:ea typeface="Open Sauce Medium"/>
                  <a:cs typeface="Open Sauce Medium"/>
                  <a:sym typeface="Open Sauce Medium"/>
                </a:rPr>
                <a:t>03</a:t>
              </a:r>
            </a:p>
          </p:txBody>
        </p:sp>
        <p:sp>
          <p:nvSpPr>
            <p:cNvPr id="11" name="TextBox 11"/>
            <p:cNvSpPr txBox="1"/>
            <p:nvPr/>
          </p:nvSpPr>
          <p:spPr>
            <a:xfrm>
              <a:off x="6620903" y="2150160"/>
              <a:ext cx="4576410" cy="678910"/>
            </a:xfrm>
            <a:prstGeom prst="rect">
              <a:avLst/>
            </a:prstGeom>
          </p:spPr>
          <p:txBody>
            <a:bodyPr lIns="0" tIns="0" rIns="0" bIns="0" rtlCol="0" anchor="t">
              <a:spAutoFit/>
            </a:bodyPr>
            <a:lstStyle/>
            <a:p>
              <a:pPr algn="ctr">
                <a:lnSpc>
                  <a:spcPts val="4330"/>
                </a:lnSpc>
              </a:pPr>
              <a:r>
                <a:rPr lang="en-US" sz="2946">
                  <a:solidFill>
                    <a:srgbClr val="FFFFFF"/>
                  </a:solidFill>
                  <a:latin typeface="Open Sauce Bold"/>
                  <a:ea typeface="Open Sauce Bold"/>
                  <a:cs typeface="Open Sauce Bold"/>
                  <a:sym typeface="Open Sauce Bold"/>
                </a:rPr>
                <a:t>Tags</a:t>
              </a:r>
            </a:p>
          </p:txBody>
        </p:sp>
        <p:sp>
          <p:nvSpPr>
            <p:cNvPr id="12" name="TextBox 12"/>
            <p:cNvSpPr txBox="1"/>
            <p:nvPr/>
          </p:nvSpPr>
          <p:spPr>
            <a:xfrm>
              <a:off x="13057979" y="2150160"/>
              <a:ext cx="4576410" cy="678910"/>
            </a:xfrm>
            <a:prstGeom prst="rect">
              <a:avLst/>
            </a:prstGeom>
          </p:spPr>
          <p:txBody>
            <a:bodyPr lIns="0" tIns="0" rIns="0" bIns="0" rtlCol="0" anchor="t">
              <a:spAutoFit/>
            </a:bodyPr>
            <a:lstStyle/>
            <a:p>
              <a:pPr algn="ctr">
                <a:lnSpc>
                  <a:spcPts val="4330"/>
                </a:lnSpc>
              </a:pPr>
              <a:r>
                <a:rPr lang="en-US" sz="2946">
                  <a:solidFill>
                    <a:srgbClr val="FFFFFF"/>
                  </a:solidFill>
                  <a:latin typeface="Open Sauce Bold"/>
                  <a:ea typeface="Open Sauce Bold"/>
                  <a:cs typeface="Open Sauce Bold"/>
                  <a:sym typeface="Open Sauce Bold"/>
                </a:rPr>
                <a:t>Definition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5784833" y="1523043"/>
            <a:ext cx="6718334" cy="594995"/>
          </a:xfrm>
          <a:prstGeom prst="rect">
            <a:avLst/>
          </a:prstGeom>
        </p:spPr>
        <p:txBody>
          <a:bodyPr lIns="0" tIns="0" rIns="0" bIns="0" rtlCol="0" anchor="t">
            <a:spAutoFit/>
          </a:bodyPr>
          <a:lstStyle/>
          <a:p>
            <a:pPr algn="just">
              <a:lnSpc>
                <a:spcPts val="4509"/>
              </a:lnSpc>
            </a:pPr>
            <a:r>
              <a:rPr lang="en-US" sz="4099" spc="541">
                <a:solidFill>
                  <a:srgbClr val="000000"/>
                </a:solidFill>
                <a:latin typeface="Open Sauce Medium"/>
                <a:ea typeface="Open Sauce Medium"/>
                <a:cs typeface="Open Sauce Medium"/>
                <a:sym typeface="Open Sauce Medium"/>
              </a:rPr>
              <a:t>RECOMMENDATIONS</a:t>
            </a:r>
          </a:p>
        </p:txBody>
      </p:sp>
      <p:sp>
        <p:nvSpPr>
          <p:cNvPr id="7" name="AutoShape 7"/>
          <p:cNvSpPr/>
          <p:nvPr/>
        </p:nvSpPr>
        <p:spPr>
          <a:xfrm flipV="1">
            <a:off x="8654651" y="2652442"/>
            <a:ext cx="0" cy="5211720"/>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8469692" y="2467483"/>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0" name="Group 10"/>
          <p:cNvGrpSpPr>
            <a:grpSpLocks noChangeAspect="1"/>
          </p:cNvGrpSpPr>
          <p:nvPr/>
        </p:nvGrpSpPr>
        <p:grpSpPr>
          <a:xfrm>
            <a:off x="8469692" y="4447221"/>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2" name="TextBox 12"/>
          <p:cNvSpPr txBox="1"/>
          <p:nvPr/>
        </p:nvSpPr>
        <p:spPr>
          <a:xfrm>
            <a:off x="9054139" y="2441888"/>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ea typeface="Open Sauce Medium"/>
                <a:cs typeface="Open Sauce Medium"/>
                <a:sym typeface="Open Sauce Medium"/>
              </a:rPr>
              <a:t>Target Duration</a:t>
            </a:r>
          </a:p>
        </p:txBody>
      </p:sp>
      <p:sp>
        <p:nvSpPr>
          <p:cNvPr id="13" name="TextBox 13"/>
          <p:cNvSpPr txBox="1"/>
          <p:nvPr/>
        </p:nvSpPr>
        <p:spPr>
          <a:xfrm>
            <a:off x="9054139" y="4401675"/>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ea typeface="Open Sauce Medium"/>
                <a:cs typeface="Open Sauce Medium"/>
                <a:sym typeface="Open Sauce Medium"/>
              </a:rPr>
              <a:t>Effective Tags</a:t>
            </a:r>
          </a:p>
        </p:txBody>
      </p:sp>
      <p:sp>
        <p:nvSpPr>
          <p:cNvPr id="14" name="TextBox 14"/>
          <p:cNvSpPr txBox="1"/>
          <p:nvPr/>
        </p:nvSpPr>
        <p:spPr>
          <a:xfrm>
            <a:off x="9144000" y="3103170"/>
            <a:ext cx="7022611" cy="922782"/>
          </a:xfrm>
          <a:prstGeom prst="rect">
            <a:avLst/>
          </a:prstGeom>
        </p:spPr>
        <p:txBody>
          <a:bodyPr lIns="0" tIns="0" rIns="0" bIns="0" rtlCol="0" anchor="t">
            <a:spAutoFit/>
          </a:bodyPr>
          <a:lstStyle/>
          <a:p>
            <a:pPr algn="l">
              <a:lnSpc>
                <a:spcPts val="2499"/>
              </a:lnSpc>
            </a:pPr>
            <a:r>
              <a:rPr lang="en-US" sz="1700">
                <a:solidFill>
                  <a:srgbClr val="000000"/>
                </a:solidFill>
                <a:latin typeface="Open Sauce Light"/>
                <a:ea typeface="Open Sauce Light"/>
                <a:cs typeface="Open Sauce Light"/>
                <a:sym typeface="Open Sauce Light"/>
              </a:rPr>
              <a:t>Aim to produce videos that are between 200 and 300 seconds long. This duration has shown the highest engagement rates, suggesting that viewers prefer content within this time frame.</a:t>
            </a:r>
          </a:p>
        </p:txBody>
      </p:sp>
      <p:sp>
        <p:nvSpPr>
          <p:cNvPr id="15" name="TextBox 15"/>
          <p:cNvSpPr txBox="1"/>
          <p:nvPr/>
        </p:nvSpPr>
        <p:spPr>
          <a:xfrm>
            <a:off x="9144000" y="4971620"/>
            <a:ext cx="6986316" cy="1237107"/>
          </a:xfrm>
          <a:prstGeom prst="rect">
            <a:avLst/>
          </a:prstGeom>
        </p:spPr>
        <p:txBody>
          <a:bodyPr lIns="0" tIns="0" rIns="0" bIns="0" rtlCol="0" anchor="t">
            <a:spAutoFit/>
          </a:bodyPr>
          <a:lstStyle/>
          <a:p>
            <a:pPr algn="l">
              <a:lnSpc>
                <a:spcPts val="2499"/>
              </a:lnSpc>
            </a:pPr>
            <a:r>
              <a:rPr lang="en-US" sz="1700">
                <a:solidFill>
                  <a:srgbClr val="000000"/>
                </a:solidFill>
                <a:latin typeface="Open Sauce Light"/>
                <a:ea typeface="Open Sauce Light"/>
                <a:cs typeface="Open Sauce Light"/>
                <a:sym typeface="Open Sauce Light"/>
              </a:rPr>
              <a:t>Ensure that the tags "songs" and "song" are included in the metadata of all relevant videos. These tags have been associated with higher engagement, making them crucial for attracting and retaining viewers.</a:t>
            </a:r>
          </a:p>
        </p:txBody>
      </p:sp>
      <p:grpSp>
        <p:nvGrpSpPr>
          <p:cNvPr id="16" name="Group 16"/>
          <p:cNvGrpSpPr>
            <a:grpSpLocks noChangeAspect="1"/>
          </p:cNvGrpSpPr>
          <p:nvPr/>
        </p:nvGrpSpPr>
        <p:grpSpPr>
          <a:xfrm>
            <a:off x="8469692" y="6360189"/>
            <a:ext cx="369918" cy="369918"/>
            <a:chOff x="6705600" y="1371600"/>
            <a:chExt cx="10972800" cy="10972800"/>
          </a:xfrm>
        </p:grpSpPr>
        <p:sp>
          <p:nvSpPr>
            <p:cNvPr id="17" name="Freeform 1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8" name="TextBox 18"/>
          <p:cNvSpPr txBox="1"/>
          <p:nvPr/>
        </p:nvSpPr>
        <p:spPr>
          <a:xfrm>
            <a:off x="9054139" y="6355762"/>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ea typeface="Open Sauce Medium"/>
                <a:cs typeface="Open Sauce Medium"/>
                <a:sym typeface="Open Sauce Medium"/>
              </a:rPr>
              <a:t>High Definition</a:t>
            </a:r>
          </a:p>
        </p:txBody>
      </p:sp>
      <p:sp>
        <p:nvSpPr>
          <p:cNvPr id="19" name="TextBox 19"/>
          <p:cNvSpPr txBox="1"/>
          <p:nvPr/>
        </p:nvSpPr>
        <p:spPr>
          <a:xfrm>
            <a:off x="9144000" y="7017220"/>
            <a:ext cx="7022611" cy="922782"/>
          </a:xfrm>
          <a:prstGeom prst="rect">
            <a:avLst/>
          </a:prstGeom>
        </p:spPr>
        <p:txBody>
          <a:bodyPr lIns="0" tIns="0" rIns="0" bIns="0" rtlCol="0" anchor="t">
            <a:spAutoFit/>
          </a:bodyPr>
          <a:lstStyle/>
          <a:p>
            <a:pPr algn="l">
              <a:lnSpc>
                <a:spcPts val="2499"/>
              </a:lnSpc>
            </a:pPr>
            <a:r>
              <a:rPr lang="en-US" sz="1700">
                <a:solidFill>
                  <a:srgbClr val="000000"/>
                </a:solidFill>
                <a:latin typeface="Open Sauce Light"/>
                <a:ea typeface="Open Sauce Light"/>
                <a:cs typeface="Open Sauce Light"/>
                <a:sym typeface="Open Sauce Light"/>
              </a:rPr>
              <a:t>Prioritize uploading videos in HD quality. Videos with HD definition have demonstrated higher engagement, indicating that viewers value and prefer high-quality visuals.</a:t>
            </a:r>
          </a:p>
        </p:txBody>
      </p:sp>
      <p:sp>
        <p:nvSpPr>
          <p:cNvPr id="20" name="AutoShape 20"/>
          <p:cNvSpPr/>
          <p:nvPr/>
        </p:nvSpPr>
        <p:spPr>
          <a:xfrm flipH="1" flipV="1">
            <a:off x="1566398" y="2118038"/>
            <a:ext cx="15445607" cy="0"/>
          </a:xfrm>
          <a:prstGeom prst="line">
            <a:avLst/>
          </a:prstGeom>
          <a:ln w="76200" cap="flat">
            <a:solidFill>
              <a:srgbClr val="C23A97"/>
            </a:solidFill>
            <a:prstDash val="solid"/>
            <a:headEnd type="none" w="sm" len="sm"/>
            <a:tailEnd type="none" w="sm" len="sm"/>
          </a:ln>
        </p:spPr>
      </p:sp>
      <p:sp>
        <p:nvSpPr>
          <p:cNvPr id="21" name="Freeform 21"/>
          <p:cNvSpPr/>
          <p:nvPr/>
        </p:nvSpPr>
        <p:spPr>
          <a:xfrm>
            <a:off x="2805959" y="2778441"/>
            <a:ext cx="4730119" cy="4730119"/>
          </a:xfrm>
          <a:custGeom>
            <a:avLst/>
            <a:gdLst/>
            <a:ahLst/>
            <a:cxnLst/>
            <a:rect l="l" t="t" r="r" b="b"/>
            <a:pathLst>
              <a:path w="4730119" h="4730119">
                <a:moveTo>
                  <a:pt x="0" y="0"/>
                </a:moveTo>
                <a:lnTo>
                  <a:pt x="4730119" y="0"/>
                </a:lnTo>
                <a:lnTo>
                  <a:pt x="4730119" y="4730118"/>
                </a:lnTo>
                <a:lnTo>
                  <a:pt x="0" y="4730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grpSp>
        <p:nvGrpSpPr>
          <p:cNvPr id="4" name="Group 4"/>
          <p:cNvGrpSpPr/>
          <p:nvPr/>
        </p:nvGrpSpPr>
        <p:grpSpPr>
          <a:xfrm>
            <a:off x="1096504" y="4747803"/>
            <a:ext cx="16094923" cy="1908388"/>
            <a:chOff x="0" y="0"/>
            <a:chExt cx="21459898" cy="2544517"/>
          </a:xfrm>
        </p:grpSpPr>
        <p:sp>
          <p:nvSpPr>
            <p:cNvPr id="5" name="TextBox 5"/>
            <p:cNvSpPr txBox="1"/>
            <p:nvPr/>
          </p:nvSpPr>
          <p:spPr>
            <a:xfrm>
              <a:off x="131504" y="1551849"/>
              <a:ext cx="3273804" cy="992669"/>
            </a:xfrm>
            <a:prstGeom prst="rect">
              <a:avLst/>
            </a:prstGeom>
          </p:spPr>
          <p:txBody>
            <a:bodyPr lIns="0" tIns="0" rIns="0" bIns="0" rtlCol="0" anchor="t">
              <a:spAutoFit/>
            </a:bodyPr>
            <a:lstStyle/>
            <a:p>
              <a:pPr algn="ctr">
                <a:lnSpc>
                  <a:spcPts val="3098"/>
                </a:lnSpc>
              </a:pPr>
              <a:r>
                <a:rPr lang="en-US" sz="2107">
                  <a:solidFill>
                    <a:srgbClr val="FFFFFF"/>
                  </a:solidFill>
                  <a:latin typeface="Open Sauce Bold"/>
                  <a:ea typeface="Open Sauce Bold"/>
                  <a:cs typeface="Open Sauce Bold"/>
                  <a:sym typeface="Open Sauce Bold"/>
                </a:rPr>
                <a:t>Problem statement</a:t>
              </a:r>
            </a:p>
          </p:txBody>
        </p:sp>
        <p:sp>
          <p:nvSpPr>
            <p:cNvPr id="6" name="TextBox 6"/>
            <p:cNvSpPr txBox="1"/>
            <p:nvPr/>
          </p:nvSpPr>
          <p:spPr>
            <a:xfrm>
              <a:off x="0" y="66675"/>
              <a:ext cx="3536812" cy="1231952"/>
            </a:xfrm>
            <a:prstGeom prst="rect">
              <a:avLst/>
            </a:prstGeom>
          </p:spPr>
          <p:txBody>
            <a:bodyPr lIns="0" tIns="0" rIns="0" bIns="0" rtlCol="0" anchor="t">
              <a:spAutoFit/>
            </a:bodyPr>
            <a:lstStyle/>
            <a:p>
              <a:pPr algn="ctr">
                <a:lnSpc>
                  <a:spcPts val="7083"/>
                </a:lnSpc>
              </a:pPr>
              <a:r>
                <a:rPr lang="en-US" sz="6439" spc="206">
                  <a:solidFill>
                    <a:srgbClr val="FFFFFF"/>
                  </a:solidFill>
                  <a:latin typeface="Open Sauce Medium"/>
                  <a:ea typeface="Open Sauce Medium"/>
                  <a:cs typeface="Open Sauce Medium"/>
                  <a:sym typeface="Open Sauce Medium"/>
                </a:rPr>
                <a:t>01</a:t>
              </a:r>
            </a:p>
          </p:txBody>
        </p:sp>
        <p:sp>
          <p:nvSpPr>
            <p:cNvPr id="7" name="TextBox 7"/>
            <p:cNvSpPr txBox="1"/>
            <p:nvPr/>
          </p:nvSpPr>
          <p:spPr>
            <a:xfrm>
              <a:off x="4473355" y="66675"/>
              <a:ext cx="3536812" cy="1231952"/>
            </a:xfrm>
            <a:prstGeom prst="rect">
              <a:avLst/>
            </a:prstGeom>
          </p:spPr>
          <p:txBody>
            <a:bodyPr lIns="0" tIns="0" rIns="0" bIns="0" rtlCol="0" anchor="t">
              <a:spAutoFit/>
            </a:bodyPr>
            <a:lstStyle/>
            <a:p>
              <a:pPr algn="ctr">
                <a:lnSpc>
                  <a:spcPts val="7083"/>
                </a:lnSpc>
              </a:pPr>
              <a:r>
                <a:rPr lang="en-US" sz="6439" spc="206">
                  <a:solidFill>
                    <a:srgbClr val="FFFFFF"/>
                  </a:solidFill>
                  <a:latin typeface="Open Sauce Medium"/>
                  <a:ea typeface="Open Sauce Medium"/>
                  <a:cs typeface="Open Sauce Medium"/>
                  <a:sym typeface="Open Sauce Medium"/>
                </a:rPr>
                <a:t>02</a:t>
              </a:r>
            </a:p>
          </p:txBody>
        </p:sp>
        <p:sp>
          <p:nvSpPr>
            <p:cNvPr id="8" name="TextBox 8"/>
            <p:cNvSpPr txBox="1"/>
            <p:nvPr/>
          </p:nvSpPr>
          <p:spPr>
            <a:xfrm>
              <a:off x="9051561" y="66675"/>
              <a:ext cx="3536812" cy="1231952"/>
            </a:xfrm>
            <a:prstGeom prst="rect">
              <a:avLst/>
            </a:prstGeom>
          </p:spPr>
          <p:txBody>
            <a:bodyPr lIns="0" tIns="0" rIns="0" bIns="0" rtlCol="0" anchor="t">
              <a:spAutoFit/>
            </a:bodyPr>
            <a:lstStyle/>
            <a:p>
              <a:pPr algn="ctr">
                <a:lnSpc>
                  <a:spcPts val="7083"/>
                </a:lnSpc>
              </a:pPr>
              <a:r>
                <a:rPr lang="en-US" sz="6439" spc="206">
                  <a:solidFill>
                    <a:srgbClr val="FFFFFF"/>
                  </a:solidFill>
                  <a:latin typeface="Open Sauce Medium"/>
                  <a:ea typeface="Open Sauce Medium"/>
                  <a:cs typeface="Open Sauce Medium"/>
                  <a:sym typeface="Open Sauce Medium"/>
                </a:rPr>
                <a:t>03</a:t>
              </a:r>
            </a:p>
          </p:txBody>
        </p:sp>
        <p:sp>
          <p:nvSpPr>
            <p:cNvPr id="9" name="TextBox 9"/>
            <p:cNvSpPr txBox="1"/>
            <p:nvPr/>
          </p:nvSpPr>
          <p:spPr>
            <a:xfrm>
              <a:off x="13629258" y="66675"/>
              <a:ext cx="3536812" cy="1231952"/>
            </a:xfrm>
            <a:prstGeom prst="rect">
              <a:avLst/>
            </a:prstGeom>
          </p:spPr>
          <p:txBody>
            <a:bodyPr lIns="0" tIns="0" rIns="0" bIns="0" rtlCol="0" anchor="t">
              <a:spAutoFit/>
            </a:bodyPr>
            <a:lstStyle/>
            <a:p>
              <a:pPr algn="ctr">
                <a:lnSpc>
                  <a:spcPts val="7083"/>
                </a:lnSpc>
              </a:pPr>
              <a:r>
                <a:rPr lang="en-US" sz="6439" spc="206">
                  <a:solidFill>
                    <a:srgbClr val="FFFFFF"/>
                  </a:solidFill>
                  <a:latin typeface="Open Sauce Medium"/>
                  <a:ea typeface="Open Sauce Medium"/>
                  <a:cs typeface="Open Sauce Medium"/>
                  <a:sym typeface="Open Sauce Medium"/>
                </a:rPr>
                <a:t>04</a:t>
              </a:r>
            </a:p>
          </p:txBody>
        </p:sp>
        <p:sp>
          <p:nvSpPr>
            <p:cNvPr id="10" name="TextBox 10"/>
            <p:cNvSpPr txBox="1"/>
            <p:nvPr/>
          </p:nvSpPr>
          <p:spPr>
            <a:xfrm>
              <a:off x="4736363" y="1551849"/>
              <a:ext cx="3273804" cy="992669"/>
            </a:xfrm>
            <a:prstGeom prst="rect">
              <a:avLst/>
            </a:prstGeom>
          </p:spPr>
          <p:txBody>
            <a:bodyPr lIns="0" tIns="0" rIns="0" bIns="0" rtlCol="0" anchor="t">
              <a:spAutoFit/>
            </a:bodyPr>
            <a:lstStyle/>
            <a:p>
              <a:pPr algn="ctr">
                <a:lnSpc>
                  <a:spcPts val="3098"/>
                </a:lnSpc>
              </a:pPr>
              <a:r>
                <a:rPr lang="en-US" sz="2107">
                  <a:solidFill>
                    <a:srgbClr val="FFFFFF"/>
                  </a:solidFill>
                  <a:latin typeface="Open Sauce Bold"/>
                  <a:ea typeface="Open Sauce Bold"/>
                  <a:cs typeface="Open Sauce Bold"/>
                  <a:sym typeface="Open Sauce Bold"/>
                </a:rPr>
                <a:t>Dataset Cleaning</a:t>
              </a:r>
            </a:p>
            <a:p>
              <a:pPr algn="ctr">
                <a:lnSpc>
                  <a:spcPts val="3098"/>
                </a:lnSpc>
              </a:pPr>
              <a:r>
                <a:rPr lang="en-US" sz="2107">
                  <a:solidFill>
                    <a:srgbClr val="FFFFFF"/>
                  </a:solidFill>
                  <a:latin typeface="Open Sauce Bold"/>
                  <a:ea typeface="Open Sauce Bold"/>
                  <a:cs typeface="Open Sauce Bold"/>
                  <a:sym typeface="Open Sauce Bold"/>
                </a:rPr>
                <a:t>in PowerBI</a:t>
              </a:r>
            </a:p>
          </p:txBody>
        </p:sp>
        <p:sp>
          <p:nvSpPr>
            <p:cNvPr id="11" name="TextBox 11"/>
            <p:cNvSpPr txBox="1"/>
            <p:nvPr/>
          </p:nvSpPr>
          <p:spPr>
            <a:xfrm>
              <a:off x="9341222" y="1551849"/>
              <a:ext cx="3273804" cy="992669"/>
            </a:xfrm>
            <a:prstGeom prst="rect">
              <a:avLst/>
            </a:prstGeom>
          </p:spPr>
          <p:txBody>
            <a:bodyPr lIns="0" tIns="0" rIns="0" bIns="0" rtlCol="0" anchor="t">
              <a:spAutoFit/>
            </a:bodyPr>
            <a:lstStyle/>
            <a:p>
              <a:pPr algn="ctr">
                <a:lnSpc>
                  <a:spcPts val="3098"/>
                </a:lnSpc>
              </a:pPr>
              <a:r>
                <a:rPr lang="en-US" sz="2107">
                  <a:solidFill>
                    <a:srgbClr val="FFFFFF"/>
                  </a:solidFill>
                  <a:latin typeface="Open Sauce Bold"/>
                  <a:ea typeface="Open Sauce Bold"/>
                  <a:cs typeface="Open Sauce Bold"/>
                  <a:sym typeface="Open Sauce Bold"/>
                </a:rPr>
                <a:t>Analysis in Power BI</a:t>
              </a:r>
            </a:p>
          </p:txBody>
        </p:sp>
        <p:sp>
          <p:nvSpPr>
            <p:cNvPr id="12" name="TextBox 12"/>
            <p:cNvSpPr txBox="1"/>
            <p:nvPr/>
          </p:nvSpPr>
          <p:spPr>
            <a:xfrm>
              <a:off x="13946081" y="1551849"/>
              <a:ext cx="3273804" cy="471969"/>
            </a:xfrm>
            <a:prstGeom prst="rect">
              <a:avLst/>
            </a:prstGeom>
          </p:spPr>
          <p:txBody>
            <a:bodyPr lIns="0" tIns="0" rIns="0" bIns="0" rtlCol="0" anchor="t">
              <a:spAutoFit/>
            </a:bodyPr>
            <a:lstStyle/>
            <a:p>
              <a:pPr algn="ctr">
                <a:lnSpc>
                  <a:spcPts val="3098"/>
                </a:lnSpc>
              </a:pPr>
              <a:r>
                <a:rPr lang="en-US" sz="2107">
                  <a:solidFill>
                    <a:srgbClr val="FFFFFF"/>
                  </a:solidFill>
                  <a:latin typeface="Open Sauce Bold"/>
                  <a:ea typeface="Open Sauce Bold"/>
                  <a:cs typeface="Open Sauce Bold"/>
                  <a:sym typeface="Open Sauce Bold"/>
                </a:rPr>
                <a:t>Findings</a:t>
              </a:r>
            </a:p>
          </p:txBody>
        </p:sp>
        <p:sp>
          <p:nvSpPr>
            <p:cNvPr id="13" name="TextBox 13"/>
            <p:cNvSpPr txBox="1"/>
            <p:nvPr/>
          </p:nvSpPr>
          <p:spPr>
            <a:xfrm>
              <a:off x="18005191" y="1600027"/>
              <a:ext cx="3454706" cy="471969"/>
            </a:xfrm>
            <a:prstGeom prst="rect">
              <a:avLst/>
            </a:prstGeom>
          </p:spPr>
          <p:txBody>
            <a:bodyPr lIns="0" tIns="0" rIns="0" bIns="0" rtlCol="0" anchor="t">
              <a:spAutoFit/>
            </a:bodyPr>
            <a:lstStyle/>
            <a:p>
              <a:pPr algn="ctr">
                <a:lnSpc>
                  <a:spcPts val="3098"/>
                </a:lnSpc>
              </a:pPr>
              <a:r>
                <a:rPr lang="en-US" sz="2107">
                  <a:solidFill>
                    <a:srgbClr val="FFFFFF"/>
                  </a:solidFill>
                  <a:latin typeface="Open Sauce Bold"/>
                  <a:ea typeface="Open Sauce Bold"/>
                  <a:cs typeface="Open Sauce Bold"/>
                  <a:sym typeface="Open Sauce Bold"/>
                </a:rPr>
                <a:t>Recommendations</a:t>
              </a:r>
            </a:p>
          </p:txBody>
        </p:sp>
        <p:sp>
          <p:nvSpPr>
            <p:cNvPr id="14" name="TextBox 14"/>
            <p:cNvSpPr txBox="1"/>
            <p:nvPr/>
          </p:nvSpPr>
          <p:spPr>
            <a:xfrm>
              <a:off x="17742183" y="66675"/>
              <a:ext cx="3536812" cy="1231952"/>
            </a:xfrm>
            <a:prstGeom prst="rect">
              <a:avLst/>
            </a:prstGeom>
          </p:spPr>
          <p:txBody>
            <a:bodyPr lIns="0" tIns="0" rIns="0" bIns="0" rtlCol="0" anchor="t">
              <a:spAutoFit/>
            </a:bodyPr>
            <a:lstStyle/>
            <a:p>
              <a:pPr algn="ctr">
                <a:lnSpc>
                  <a:spcPts val="7083"/>
                </a:lnSpc>
              </a:pPr>
              <a:r>
                <a:rPr lang="en-US" sz="6439" spc="206">
                  <a:solidFill>
                    <a:srgbClr val="FFFFFF"/>
                  </a:solidFill>
                  <a:latin typeface="Open Sauce Medium"/>
                  <a:ea typeface="Open Sauce Medium"/>
                  <a:cs typeface="Open Sauce Medium"/>
                  <a:sym typeface="Open Sauce Medium"/>
                </a:rPr>
                <a:t>05</a:t>
              </a:r>
            </a:p>
          </p:txBody>
        </p:sp>
      </p:grpSp>
      <p:sp>
        <p:nvSpPr>
          <p:cNvPr id="15" name="TextBox 15"/>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ea typeface="Open Sauce Medium"/>
                <a:cs typeface="Open Sauce Medium"/>
                <a:sym typeface="Open Sauce Medium"/>
              </a:rPr>
              <a:t>OVERVIEW</a:t>
            </a:r>
          </a:p>
        </p:txBody>
      </p:sp>
      <p:sp>
        <p:nvSpPr>
          <p:cNvPr id="16" name="Freeform 16"/>
          <p:cNvSpPr/>
          <p:nvPr/>
        </p:nvSpPr>
        <p:spPr>
          <a:xfrm>
            <a:off x="17123410" y="9122410"/>
            <a:ext cx="1164590" cy="1164590"/>
          </a:xfrm>
          <a:custGeom>
            <a:avLst/>
            <a:gdLst/>
            <a:ahLst/>
            <a:cxnLst/>
            <a:rect l="l" t="t" r="r" b="b"/>
            <a:pathLst>
              <a:path w="1164590" h="1164590">
                <a:moveTo>
                  <a:pt x="0" y="0"/>
                </a:moveTo>
                <a:lnTo>
                  <a:pt x="1164590" y="0"/>
                </a:lnTo>
                <a:lnTo>
                  <a:pt x="1164590" y="1164590"/>
                </a:lnTo>
                <a:lnTo>
                  <a:pt x="0" y="11645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ea typeface="Open Sauce Medium"/>
                <a:cs typeface="Open Sauce Medium"/>
                <a:sym typeface="Open Sauce Medium"/>
              </a:rPr>
              <a:t>STATEMENT</a:t>
            </a:r>
          </a:p>
        </p:txBody>
      </p:sp>
      <p:sp>
        <p:nvSpPr>
          <p:cNvPr id="5" name="TextBox 5"/>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ea typeface="Days"/>
                <a:cs typeface="Days"/>
                <a:sym typeface="Days"/>
              </a:rPr>
              <a:t>PROBLEM</a:t>
            </a:r>
          </a:p>
        </p:txBody>
      </p:sp>
      <p:sp>
        <p:nvSpPr>
          <p:cNvPr id="6" name="TextBox 6"/>
          <p:cNvSpPr txBox="1"/>
          <p:nvPr/>
        </p:nvSpPr>
        <p:spPr>
          <a:xfrm>
            <a:off x="1910881" y="4957128"/>
            <a:ext cx="14466237" cy="2011680"/>
          </a:xfrm>
          <a:prstGeom prst="rect">
            <a:avLst/>
          </a:prstGeom>
        </p:spPr>
        <p:txBody>
          <a:bodyPr lIns="0" tIns="0" rIns="0" bIns="0" rtlCol="0" anchor="t">
            <a:spAutoFit/>
          </a:bodyPr>
          <a:lstStyle/>
          <a:p>
            <a:pPr algn="ctr">
              <a:lnSpc>
                <a:spcPts val="2640"/>
              </a:lnSpc>
            </a:pPr>
            <a:r>
              <a:rPr lang="en-US" sz="2400" spc="76">
                <a:solidFill>
                  <a:srgbClr val="FFFFFF"/>
                </a:solidFill>
                <a:latin typeface="Days"/>
                <a:ea typeface="Days"/>
                <a:cs typeface="Days"/>
                <a:sym typeface="Days"/>
              </a:rPr>
              <a:t>This project aims to conduct a comprehensive analysis of YouTube songs data using Power BI.</a:t>
            </a:r>
          </a:p>
          <a:p>
            <a:pPr algn="ctr">
              <a:lnSpc>
                <a:spcPts val="2640"/>
              </a:lnSpc>
            </a:pPr>
            <a:endParaRPr lang="en-US" sz="2400" spc="76">
              <a:solidFill>
                <a:srgbClr val="FFFFFF"/>
              </a:solidFill>
              <a:latin typeface="Days"/>
              <a:ea typeface="Days"/>
              <a:cs typeface="Days"/>
              <a:sym typeface="Days"/>
            </a:endParaRPr>
          </a:p>
          <a:p>
            <a:pPr algn="ctr">
              <a:lnSpc>
                <a:spcPts val="2640"/>
              </a:lnSpc>
            </a:pPr>
            <a:r>
              <a:rPr lang="en-US" sz="2400" spc="76">
                <a:solidFill>
                  <a:srgbClr val="FFFFFF"/>
                </a:solidFill>
                <a:latin typeface="Days"/>
                <a:ea typeface="Days"/>
                <a:cs typeface="Days"/>
                <a:sym typeface="Days"/>
              </a:rPr>
              <a:t>The goal is to utilize Power BI to create insightful visualizations and reports that provide a deeper understanding of YouTube songs’ performance, popularity, and user engagement.</a:t>
            </a:r>
          </a:p>
        </p:txBody>
      </p:sp>
      <p:sp>
        <p:nvSpPr>
          <p:cNvPr id="7" name="Freeform 7"/>
          <p:cNvSpPr/>
          <p:nvPr/>
        </p:nvSpPr>
        <p:spPr>
          <a:xfrm>
            <a:off x="17123410" y="9122410"/>
            <a:ext cx="1164590" cy="1164590"/>
          </a:xfrm>
          <a:custGeom>
            <a:avLst/>
            <a:gdLst/>
            <a:ahLst/>
            <a:cxnLst/>
            <a:rect l="l" t="t" r="r" b="b"/>
            <a:pathLst>
              <a:path w="1164590" h="1164590">
                <a:moveTo>
                  <a:pt x="0" y="0"/>
                </a:moveTo>
                <a:lnTo>
                  <a:pt x="1164590" y="0"/>
                </a:lnTo>
                <a:lnTo>
                  <a:pt x="1164590" y="1164590"/>
                </a:lnTo>
                <a:lnTo>
                  <a:pt x="0" y="11645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6978014" y="8723851"/>
            <a:ext cx="4331904" cy="1264158"/>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Clean Dataset</a:t>
            </a:r>
          </a:p>
          <a:p>
            <a:pPr algn="ctr">
              <a:lnSpc>
                <a:spcPts val="3380"/>
              </a:lnSpc>
            </a:pPr>
            <a:r>
              <a:rPr lang="en-US" sz="2299">
                <a:solidFill>
                  <a:srgbClr val="FFFFFF"/>
                </a:solidFill>
                <a:latin typeface="Open Sauce Bold"/>
                <a:ea typeface="Open Sauce Bold"/>
                <a:cs typeface="Open Sauce Bold"/>
                <a:sym typeface="Open Sauce Bold"/>
              </a:rPr>
              <a:t>Check for Null, Duplicate, Irrelevant Values or Columns</a:t>
            </a:r>
          </a:p>
        </p:txBody>
      </p:sp>
      <p:sp>
        <p:nvSpPr>
          <p:cNvPr id="5" name="Freeform 5"/>
          <p:cNvSpPr/>
          <p:nvPr/>
        </p:nvSpPr>
        <p:spPr>
          <a:xfrm rot="-8410350">
            <a:off x="1780150" y="7178799"/>
            <a:ext cx="5517962" cy="1794915"/>
          </a:xfrm>
          <a:custGeom>
            <a:avLst/>
            <a:gdLst/>
            <a:ahLst/>
            <a:cxnLst/>
            <a:rect l="l" t="t" r="r" b="b"/>
            <a:pathLst>
              <a:path w="5517962" h="1794915">
                <a:moveTo>
                  <a:pt x="0" y="0"/>
                </a:moveTo>
                <a:lnTo>
                  <a:pt x="5517962" y="0"/>
                </a:lnTo>
                <a:lnTo>
                  <a:pt x="5517962" y="1794915"/>
                </a:lnTo>
                <a:lnTo>
                  <a:pt x="0" y="17949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710575" y="4456341"/>
            <a:ext cx="2265543" cy="1374319"/>
            <a:chOff x="0" y="0"/>
            <a:chExt cx="3020724" cy="1832425"/>
          </a:xfrm>
        </p:grpSpPr>
        <p:sp>
          <p:nvSpPr>
            <p:cNvPr id="7" name="TextBox 7"/>
            <p:cNvSpPr txBox="1"/>
            <p:nvPr/>
          </p:nvSpPr>
          <p:spPr>
            <a:xfrm>
              <a:off x="112315" y="1308930"/>
              <a:ext cx="2796095" cy="523495"/>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Insert Dataset</a:t>
              </a:r>
            </a:p>
          </p:txBody>
        </p:sp>
        <p:sp>
          <p:nvSpPr>
            <p:cNvPr id="8" name="TextBox 8"/>
            <p:cNvSpPr txBox="1"/>
            <p:nvPr/>
          </p:nvSpPr>
          <p:spPr>
            <a:xfrm>
              <a:off x="0" y="47625"/>
              <a:ext cx="3020724" cy="1061508"/>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01</a:t>
              </a:r>
            </a:p>
          </p:txBody>
        </p:sp>
      </p:grpSp>
      <p:sp>
        <p:nvSpPr>
          <p:cNvPr id="9" name="TextBox 9"/>
          <p:cNvSpPr txBox="1"/>
          <p:nvPr/>
        </p:nvSpPr>
        <p:spPr>
          <a:xfrm>
            <a:off x="8011228" y="7825326"/>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02</a:t>
            </a:r>
          </a:p>
        </p:txBody>
      </p:sp>
      <p:grpSp>
        <p:nvGrpSpPr>
          <p:cNvPr id="10" name="Group 10"/>
          <p:cNvGrpSpPr/>
          <p:nvPr/>
        </p:nvGrpSpPr>
        <p:grpSpPr>
          <a:xfrm>
            <a:off x="14449317" y="4166778"/>
            <a:ext cx="2748206" cy="2231569"/>
            <a:chOff x="0" y="0"/>
            <a:chExt cx="3664275" cy="2975425"/>
          </a:xfrm>
        </p:grpSpPr>
        <p:sp>
          <p:nvSpPr>
            <p:cNvPr id="11" name="TextBox 11"/>
            <p:cNvSpPr txBox="1"/>
            <p:nvPr/>
          </p:nvSpPr>
          <p:spPr>
            <a:xfrm>
              <a:off x="247393" y="1308930"/>
              <a:ext cx="3416882" cy="1666495"/>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Data Exploration &amp; </a:t>
              </a:r>
            </a:p>
            <a:p>
              <a:pPr algn="ctr">
                <a:lnSpc>
                  <a:spcPts val="3380"/>
                </a:lnSpc>
              </a:pPr>
              <a:r>
                <a:rPr lang="en-US" sz="2299">
                  <a:solidFill>
                    <a:srgbClr val="FFFFFF"/>
                  </a:solidFill>
                  <a:latin typeface="Open Sauce Bold"/>
                  <a:ea typeface="Open Sauce Bold"/>
                  <a:cs typeface="Open Sauce Bold"/>
                  <a:sym typeface="Open Sauce Bold"/>
                </a:rPr>
                <a:t>Analysis Process</a:t>
              </a:r>
            </a:p>
          </p:txBody>
        </p:sp>
        <p:sp>
          <p:nvSpPr>
            <p:cNvPr id="12" name="TextBox 12"/>
            <p:cNvSpPr txBox="1"/>
            <p:nvPr/>
          </p:nvSpPr>
          <p:spPr>
            <a:xfrm>
              <a:off x="0" y="47625"/>
              <a:ext cx="3020724" cy="1061508"/>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ea typeface="Open Sauce Medium"/>
                  <a:cs typeface="Open Sauce Medium"/>
                  <a:sym typeface="Open Sauce Medium"/>
                </a:rPr>
                <a:t>03</a:t>
              </a:r>
            </a:p>
          </p:txBody>
        </p:sp>
      </p:grpSp>
      <p:sp>
        <p:nvSpPr>
          <p:cNvPr id="13" name="TextBox 13"/>
          <p:cNvSpPr txBox="1"/>
          <p:nvPr/>
        </p:nvSpPr>
        <p:spPr>
          <a:xfrm>
            <a:off x="3838615" y="3192901"/>
            <a:ext cx="10610702" cy="753109"/>
          </a:xfrm>
          <a:prstGeom prst="rect">
            <a:avLst/>
          </a:prstGeom>
        </p:spPr>
        <p:txBody>
          <a:bodyPr lIns="0" tIns="0" rIns="0" bIns="0" rtlCol="0" anchor="t">
            <a:spAutoFit/>
          </a:bodyPr>
          <a:lstStyle/>
          <a:p>
            <a:pPr algn="ctr">
              <a:lnSpc>
                <a:spcPts val="5829"/>
              </a:lnSpc>
            </a:pPr>
            <a:r>
              <a:rPr lang="en-US" sz="5299" spc="1510">
                <a:solidFill>
                  <a:srgbClr val="FFFFFF"/>
                </a:solidFill>
                <a:latin typeface="Open Sauce Medium"/>
                <a:ea typeface="Open Sauce Medium"/>
                <a:cs typeface="Open Sauce Medium"/>
                <a:sym typeface="Open Sauce Medium"/>
              </a:rPr>
              <a:t>DATASET CLEANING</a:t>
            </a:r>
          </a:p>
        </p:txBody>
      </p:sp>
      <p:sp>
        <p:nvSpPr>
          <p:cNvPr id="14" name="Freeform 14"/>
          <p:cNvSpPr/>
          <p:nvPr/>
        </p:nvSpPr>
        <p:spPr>
          <a:xfrm rot="8592091">
            <a:off x="10468316" y="7612855"/>
            <a:ext cx="5486729" cy="1784756"/>
          </a:xfrm>
          <a:custGeom>
            <a:avLst/>
            <a:gdLst/>
            <a:ahLst/>
            <a:cxnLst/>
            <a:rect l="l" t="t" r="r" b="b"/>
            <a:pathLst>
              <a:path w="5486729" h="1784756">
                <a:moveTo>
                  <a:pt x="0" y="0"/>
                </a:moveTo>
                <a:lnTo>
                  <a:pt x="5486730" y="0"/>
                </a:lnTo>
                <a:lnTo>
                  <a:pt x="5486730" y="1784756"/>
                </a:lnTo>
                <a:lnTo>
                  <a:pt x="0" y="1784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7123410" y="9122410"/>
            <a:ext cx="1164590" cy="1164590"/>
          </a:xfrm>
          <a:custGeom>
            <a:avLst/>
            <a:gdLst/>
            <a:ahLst/>
            <a:cxnLst/>
            <a:rect l="l" t="t" r="r" b="b"/>
            <a:pathLst>
              <a:path w="1164590" h="1164590">
                <a:moveTo>
                  <a:pt x="0" y="0"/>
                </a:moveTo>
                <a:lnTo>
                  <a:pt x="1164590" y="0"/>
                </a:lnTo>
                <a:lnTo>
                  <a:pt x="1164590" y="1164590"/>
                </a:lnTo>
                <a:lnTo>
                  <a:pt x="0" y="11645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3" name="AutoShape 3"/>
          <p:cNvSpPr/>
          <p:nvPr/>
        </p:nvSpPr>
        <p:spPr>
          <a:xfrm flipH="1">
            <a:off x="3838666" y="2955661"/>
            <a:ext cx="10610668" cy="53684"/>
          </a:xfrm>
          <a:prstGeom prst="line">
            <a:avLst/>
          </a:prstGeom>
          <a:ln w="76200" cap="flat">
            <a:solidFill>
              <a:srgbClr val="F5F5F5"/>
            </a:solidFill>
            <a:prstDash val="solid"/>
            <a:headEnd type="none" w="sm" len="sm"/>
            <a:tailEnd type="none" w="sm" len="sm"/>
          </a:ln>
        </p:spPr>
      </p:sp>
      <p:sp>
        <p:nvSpPr>
          <p:cNvPr id="4" name="Freeform 4"/>
          <p:cNvSpPr/>
          <p:nvPr/>
        </p:nvSpPr>
        <p:spPr>
          <a:xfrm>
            <a:off x="17123410" y="9122410"/>
            <a:ext cx="1164590" cy="1164590"/>
          </a:xfrm>
          <a:custGeom>
            <a:avLst/>
            <a:gdLst/>
            <a:ahLst/>
            <a:cxnLst/>
            <a:rect l="l" t="t" r="r" b="b"/>
            <a:pathLst>
              <a:path w="1164590" h="1164590">
                <a:moveTo>
                  <a:pt x="0" y="0"/>
                </a:moveTo>
                <a:lnTo>
                  <a:pt x="1164590" y="0"/>
                </a:lnTo>
                <a:lnTo>
                  <a:pt x="1164590" y="1164590"/>
                </a:lnTo>
                <a:lnTo>
                  <a:pt x="0" y="11645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579257" y="671260"/>
            <a:ext cx="10610702" cy="1894841"/>
          </a:xfrm>
          <a:prstGeom prst="rect">
            <a:avLst/>
          </a:prstGeom>
        </p:spPr>
        <p:txBody>
          <a:bodyPr lIns="0" tIns="0" rIns="0" bIns="0" rtlCol="0" anchor="t">
            <a:spAutoFit/>
          </a:bodyPr>
          <a:lstStyle/>
          <a:p>
            <a:pPr algn="ctr">
              <a:lnSpc>
                <a:spcPts val="7370"/>
              </a:lnSpc>
            </a:pPr>
            <a:r>
              <a:rPr lang="en-US" sz="6700" spc="1909">
                <a:solidFill>
                  <a:srgbClr val="FFFFFF"/>
                </a:solidFill>
                <a:latin typeface="Open Sauce Medium"/>
                <a:ea typeface="Open Sauce Medium"/>
                <a:cs typeface="Open Sauce Medium"/>
                <a:sym typeface="Open Sauce Medium"/>
              </a:rPr>
              <a:t>ANALYSIS IN POWER BI</a:t>
            </a:r>
          </a:p>
        </p:txBody>
      </p:sp>
      <p:grpSp>
        <p:nvGrpSpPr>
          <p:cNvPr id="6" name="Group 6"/>
          <p:cNvGrpSpPr/>
          <p:nvPr/>
        </p:nvGrpSpPr>
        <p:grpSpPr>
          <a:xfrm>
            <a:off x="4640444" y="3531407"/>
            <a:ext cx="8488327" cy="5362549"/>
            <a:chOff x="0" y="0"/>
            <a:chExt cx="11317770" cy="7150065"/>
          </a:xfrm>
        </p:grpSpPr>
        <p:grpSp>
          <p:nvGrpSpPr>
            <p:cNvPr id="7" name="Group 7"/>
            <p:cNvGrpSpPr/>
            <p:nvPr/>
          </p:nvGrpSpPr>
          <p:grpSpPr>
            <a:xfrm>
              <a:off x="0" y="0"/>
              <a:ext cx="11317770" cy="1324352"/>
              <a:chOff x="0" y="0"/>
              <a:chExt cx="2514026" cy="294179"/>
            </a:xfrm>
          </p:grpSpPr>
          <p:sp>
            <p:nvSpPr>
              <p:cNvPr id="8" name="Freeform 8"/>
              <p:cNvSpPr/>
              <p:nvPr/>
            </p:nvSpPr>
            <p:spPr>
              <a:xfrm>
                <a:off x="0" y="0"/>
                <a:ext cx="2514026" cy="294179"/>
              </a:xfrm>
              <a:custGeom>
                <a:avLst/>
                <a:gdLst/>
                <a:ahLst/>
                <a:cxnLst/>
                <a:rect l="l" t="t" r="r" b="b"/>
                <a:pathLst>
                  <a:path w="2514026" h="294179">
                    <a:moveTo>
                      <a:pt x="2310826" y="0"/>
                    </a:moveTo>
                    <a:cubicBezTo>
                      <a:pt x="2423051" y="0"/>
                      <a:pt x="2514026" y="65854"/>
                      <a:pt x="2514026" y="147090"/>
                    </a:cubicBezTo>
                    <a:cubicBezTo>
                      <a:pt x="2514026" y="228325"/>
                      <a:pt x="2423051" y="294179"/>
                      <a:pt x="2310826" y="294179"/>
                    </a:cubicBezTo>
                    <a:lnTo>
                      <a:pt x="203200" y="294179"/>
                    </a:lnTo>
                    <a:cubicBezTo>
                      <a:pt x="90976" y="294179"/>
                      <a:pt x="0" y="228325"/>
                      <a:pt x="0" y="147090"/>
                    </a:cubicBezTo>
                    <a:cubicBezTo>
                      <a:pt x="0" y="65854"/>
                      <a:pt x="90976" y="0"/>
                      <a:pt x="203200" y="0"/>
                    </a:cubicBezTo>
                    <a:close/>
                  </a:path>
                </a:pathLst>
              </a:custGeom>
              <a:solidFill>
                <a:srgbClr val="820B5C"/>
              </a:solidFill>
            </p:spPr>
          </p:sp>
          <p:sp>
            <p:nvSpPr>
              <p:cNvPr id="9" name="TextBox 9"/>
              <p:cNvSpPr txBox="1"/>
              <p:nvPr/>
            </p:nvSpPr>
            <p:spPr>
              <a:xfrm>
                <a:off x="0" y="-57150"/>
                <a:ext cx="2514026" cy="351329"/>
              </a:xfrm>
              <a:prstGeom prst="rect">
                <a:avLst/>
              </a:prstGeom>
            </p:spPr>
            <p:txBody>
              <a:bodyPr lIns="50800" tIns="50800" rIns="50800" bIns="50800" rtlCol="0" anchor="ctr"/>
              <a:lstStyle/>
              <a:p>
                <a:pPr algn="ctr">
                  <a:lnSpc>
                    <a:spcPts val="3380"/>
                  </a:lnSpc>
                </a:pPr>
                <a:endParaRPr/>
              </a:p>
            </p:txBody>
          </p:sp>
        </p:grpSp>
        <p:sp>
          <p:nvSpPr>
            <p:cNvPr id="10" name="TextBox 10"/>
            <p:cNvSpPr txBox="1"/>
            <p:nvPr/>
          </p:nvSpPr>
          <p:spPr>
            <a:xfrm>
              <a:off x="1043073" y="143889"/>
              <a:ext cx="9049544" cy="956310"/>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Exploratory Data Analysis</a:t>
              </a:r>
            </a:p>
            <a:p>
              <a:pPr algn="ctr">
                <a:lnSpc>
                  <a:spcPts val="2499"/>
                </a:lnSpc>
              </a:pPr>
              <a:r>
                <a:rPr lang="en-US" sz="1700">
                  <a:solidFill>
                    <a:srgbClr val="FFFFFF"/>
                  </a:solidFill>
                  <a:latin typeface="Open Sauce Bold"/>
                  <a:ea typeface="Open Sauce Bold"/>
                  <a:cs typeface="Open Sauce Bold"/>
                  <a:sym typeface="Open Sauce Bold"/>
                </a:rPr>
                <a:t>Explore patterns in view counts, like counts, and comments</a:t>
              </a:r>
            </a:p>
          </p:txBody>
        </p:sp>
        <p:grpSp>
          <p:nvGrpSpPr>
            <p:cNvPr id="11" name="Group 11"/>
            <p:cNvGrpSpPr/>
            <p:nvPr/>
          </p:nvGrpSpPr>
          <p:grpSpPr>
            <a:xfrm>
              <a:off x="0" y="2034011"/>
              <a:ext cx="11317770" cy="1324352"/>
              <a:chOff x="0" y="0"/>
              <a:chExt cx="2514026" cy="294179"/>
            </a:xfrm>
          </p:grpSpPr>
          <p:sp>
            <p:nvSpPr>
              <p:cNvPr id="12" name="Freeform 12"/>
              <p:cNvSpPr/>
              <p:nvPr/>
            </p:nvSpPr>
            <p:spPr>
              <a:xfrm>
                <a:off x="0" y="0"/>
                <a:ext cx="2514026" cy="294179"/>
              </a:xfrm>
              <a:custGeom>
                <a:avLst/>
                <a:gdLst/>
                <a:ahLst/>
                <a:cxnLst/>
                <a:rect l="l" t="t" r="r" b="b"/>
                <a:pathLst>
                  <a:path w="2514026" h="294179">
                    <a:moveTo>
                      <a:pt x="2310826" y="0"/>
                    </a:moveTo>
                    <a:cubicBezTo>
                      <a:pt x="2423051" y="0"/>
                      <a:pt x="2514026" y="65854"/>
                      <a:pt x="2514026" y="147090"/>
                    </a:cubicBezTo>
                    <a:cubicBezTo>
                      <a:pt x="2514026" y="228325"/>
                      <a:pt x="2423051" y="294179"/>
                      <a:pt x="2310826" y="294179"/>
                    </a:cubicBezTo>
                    <a:lnTo>
                      <a:pt x="203200" y="294179"/>
                    </a:lnTo>
                    <a:cubicBezTo>
                      <a:pt x="90976" y="294179"/>
                      <a:pt x="0" y="228325"/>
                      <a:pt x="0" y="147090"/>
                    </a:cubicBezTo>
                    <a:cubicBezTo>
                      <a:pt x="0" y="65854"/>
                      <a:pt x="90976" y="0"/>
                      <a:pt x="203200" y="0"/>
                    </a:cubicBezTo>
                    <a:close/>
                  </a:path>
                </a:pathLst>
              </a:custGeom>
              <a:solidFill>
                <a:srgbClr val="820B5C"/>
              </a:solidFill>
            </p:spPr>
          </p:sp>
          <p:sp>
            <p:nvSpPr>
              <p:cNvPr id="13" name="TextBox 13"/>
              <p:cNvSpPr txBox="1"/>
              <p:nvPr/>
            </p:nvSpPr>
            <p:spPr>
              <a:xfrm>
                <a:off x="0" y="-57150"/>
                <a:ext cx="2514026" cy="351329"/>
              </a:xfrm>
              <a:prstGeom prst="rect">
                <a:avLst/>
              </a:prstGeom>
            </p:spPr>
            <p:txBody>
              <a:bodyPr lIns="50800" tIns="50800" rIns="50800" bIns="50800" rtlCol="0" anchor="ctr"/>
              <a:lstStyle/>
              <a:p>
                <a:pPr algn="ctr">
                  <a:lnSpc>
                    <a:spcPts val="3380"/>
                  </a:lnSpc>
                </a:pPr>
                <a:endParaRPr/>
              </a:p>
            </p:txBody>
          </p:sp>
        </p:grpSp>
        <p:sp>
          <p:nvSpPr>
            <p:cNvPr id="14" name="TextBox 14"/>
            <p:cNvSpPr txBox="1"/>
            <p:nvPr/>
          </p:nvSpPr>
          <p:spPr>
            <a:xfrm>
              <a:off x="1043073" y="2177899"/>
              <a:ext cx="8940139" cy="956310"/>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Content and Channel Analysis</a:t>
              </a:r>
            </a:p>
            <a:p>
              <a:pPr algn="ctr">
                <a:lnSpc>
                  <a:spcPts val="2499"/>
                </a:lnSpc>
              </a:pPr>
              <a:r>
                <a:rPr lang="en-US" sz="1700">
                  <a:solidFill>
                    <a:srgbClr val="FFFFFF"/>
                  </a:solidFill>
                  <a:latin typeface="Open Sauce Bold"/>
                  <a:ea typeface="Open Sauce Bold"/>
                  <a:cs typeface="Open Sauce Bold"/>
                  <a:sym typeface="Open Sauce Bold"/>
                </a:rPr>
                <a:t>Identify popular tags and thier correlation with view counts</a:t>
              </a:r>
            </a:p>
          </p:txBody>
        </p:sp>
        <p:grpSp>
          <p:nvGrpSpPr>
            <p:cNvPr id="15" name="Group 15"/>
            <p:cNvGrpSpPr/>
            <p:nvPr/>
          </p:nvGrpSpPr>
          <p:grpSpPr>
            <a:xfrm>
              <a:off x="0" y="3828262"/>
              <a:ext cx="11317770" cy="1324352"/>
              <a:chOff x="0" y="0"/>
              <a:chExt cx="2514026" cy="294179"/>
            </a:xfrm>
          </p:grpSpPr>
          <p:sp>
            <p:nvSpPr>
              <p:cNvPr id="16" name="Freeform 16"/>
              <p:cNvSpPr/>
              <p:nvPr/>
            </p:nvSpPr>
            <p:spPr>
              <a:xfrm>
                <a:off x="0" y="0"/>
                <a:ext cx="2514026" cy="294179"/>
              </a:xfrm>
              <a:custGeom>
                <a:avLst/>
                <a:gdLst/>
                <a:ahLst/>
                <a:cxnLst/>
                <a:rect l="l" t="t" r="r" b="b"/>
                <a:pathLst>
                  <a:path w="2514026" h="294179">
                    <a:moveTo>
                      <a:pt x="2310826" y="0"/>
                    </a:moveTo>
                    <a:cubicBezTo>
                      <a:pt x="2423051" y="0"/>
                      <a:pt x="2514026" y="65854"/>
                      <a:pt x="2514026" y="147090"/>
                    </a:cubicBezTo>
                    <a:cubicBezTo>
                      <a:pt x="2514026" y="228325"/>
                      <a:pt x="2423051" y="294179"/>
                      <a:pt x="2310826" y="294179"/>
                    </a:cubicBezTo>
                    <a:lnTo>
                      <a:pt x="203200" y="294179"/>
                    </a:lnTo>
                    <a:cubicBezTo>
                      <a:pt x="90976" y="294179"/>
                      <a:pt x="0" y="228325"/>
                      <a:pt x="0" y="147090"/>
                    </a:cubicBezTo>
                    <a:cubicBezTo>
                      <a:pt x="0" y="65854"/>
                      <a:pt x="90976" y="0"/>
                      <a:pt x="203200" y="0"/>
                    </a:cubicBezTo>
                    <a:close/>
                  </a:path>
                </a:pathLst>
              </a:custGeom>
              <a:solidFill>
                <a:srgbClr val="820B5C"/>
              </a:solidFill>
            </p:spPr>
          </p:sp>
          <p:sp>
            <p:nvSpPr>
              <p:cNvPr id="17" name="TextBox 17"/>
              <p:cNvSpPr txBox="1"/>
              <p:nvPr/>
            </p:nvSpPr>
            <p:spPr>
              <a:xfrm>
                <a:off x="0" y="-57150"/>
                <a:ext cx="2514026" cy="351329"/>
              </a:xfrm>
              <a:prstGeom prst="rect">
                <a:avLst/>
              </a:prstGeom>
            </p:spPr>
            <p:txBody>
              <a:bodyPr lIns="50800" tIns="50800" rIns="50800" bIns="50800" rtlCol="0" anchor="ctr"/>
              <a:lstStyle/>
              <a:p>
                <a:pPr algn="ctr">
                  <a:lnSpc>
                    <a:spcPts val="3380"/>
                  </a:lnSpc>
                </a:pPr>
                <a:endParaRPr/>
              </a:p>
            </p:txBody>
          </p:sp>
        </p:grpSp>
        <p:sp>
          <p:nvSpPr>
            <p:cNvPr id="18" name="TextBox 18"/>
            <p:cNvSpPr txBox="1"/>
            <p:nvPr/>
          </p:nvSpPr>
          <p:spPr>
            <a:xfrm>
              <a:off x="1043073" y="3972151"/>
              <a:ext cx="9547358" cy="956310"/>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Temporal Trends</a:t>
              </a:r>
            </a:p>
            <a:p>
              <a:pPr algn="ctr">
                <a:lnSpc>
                  <a:spcPts val="2499"/>
                </a:lnSpc>
              </a:pPr>
              <a:r>
                <a:rPr lang="en-US" sz="1700">
                  <a:solidFill>
                    <a:srgbClr val="FFFFFF"/>
                  </a:solidFill>
                  <a:latin typeface="Open Sauce Bold"/>
                  <a:ea typeface="Open Sauce Bold"/>
                  <a:cs typeface="Open Sauce Bold"/>
                  <a:sym typeface="Open Sauce Bold"/>
                </a:rPr>
                <a:t>Identify peak publishing times and their impact on engagement</a:t>
              </a:r>
            </a:p>
          </p:txBody>
        </p:sp>
        <p:grpSp>
          <p:nvGrpSpPr>
            <p:cNvPr id="19" name="Group 19"/>
            <p:cNvGrpSpPr/>
            <p:nvPr/>
          </p:nvGrpSpPr>
          <p:grpSpPr>
            <a:xfrm>
              <a:off x="0" y="5825714"/>
              <a:ext cx="11317770" cy="1324352"/>
              <a:chOff x="0" y="0"/>
              <a:chExt cx="2514026" cy="294179"/>
            </a:xfrm>
          </p:grpSpPr>
          <p:sp>
            <p:nvSpPr>
              <p:cNvPr id="20" name="Freeform 20"/>
              <p:cNvSpPr/>
              <p:nvPr/>
            </p:nvSpPr>
            <p:spPr>
              <a:xfrm>
                <a:off x="0" y="0"/>
                <a:ext cx="2514026" cy="294179"/>
              </a:xfrm>
              <a:custGeom>
                <a:avLst/>
                <a:gdLst/>
                <a:ahLst/>
                <a:cxnLst/>
                <a:rect l="l" t="t" r="r" b="b"/>
                <a:pathLst>
                  <a:path w="2514026" h="294179">
                    <a:moveTo>
                      <a:pt x="2310826" y="0"/>
                    </a:moveTo>
                    <a:cubicBezTo>
                      <a:pt x="2423051" y="0"/>
                      <a:pt x="2514026" y="65854"/>
                      <a:pt x="2514026" y="147090"/>
                    </a:cubicBezTo>
                    <a:cubicBezTo>
                      <a:pt x="2514026" y="228325"/>
                      <a:pt x="2423051" y="294179"/>
                      <a:pt x="2310826" y="294179"/>
                    </a:cubicBezTo>
                    <a:lnTo>
                      <a:pt x="203200" y="294179"/>
                    </a:lnTo>
                    <a:cubicBezTo>
                      <a:pt x="90976" y="294179"/>
                      <a:pt x="0" y="228325"/>
                      <a:pt x="0" y="147090"/>
                    </a:cubicBezTo>
                    <a:cubicBezTo>
                      <a:pt x="0" y="65854"/>
                      <a:pt x="90976" y="0"/>
                      <a:pt x="203200" y="0"/>
                    </a:cubicBezTo>
                    <a:close/>
                  </a:path>
                </a:pathLst>
              </a:custGeom>
              <a:solidFill>
                <a:srgbClr val="820B5C"/>
              </a:solidFill>
            </p:spPr>
          </p:sp>
          <p:sp>
            <p:nvSpPr>
              <p:cNvPr id="21" name="TextBox 21"/>
              <p:cNvSpPr txBox="1"/>
              <p:nvPr/>
            </p:nvSpPr>
            <p:spPr>
              <a:xfrm>
                <a:off x="0" y="-57150"/>
                <a:ext cx="2514026" cy="351329"/>
              </a:xfrm>
              <a:prstGeom prst="rect">
                <a:avLst/>
              </a:prstGeom>
            </p:spPr>
            <p:txBody>
              <a:bodyPr lIns="50800" tIns="50800" rIns="50800" bIns="50800" rtlCol="0" anchor="ctr"/>
              <a:lstStyle/>
              <a:p>
                <a:pPr algn="ctr">
                  <a:lnSpc>
                    <a:spcPts val="3380"/>
                  </a:lnSpc>
                </a:pPr>
                <a:endParaRPr/>
              </a:p>
            </p:txBody>
          </p:sp>
        </p:grpSp>
        <p:sp>
          <p:nvSpPr>
            <p:cNvPr id="22" name="TextBox 22"/>
            <p:cNvSpPr txBox="1"/>
            <p:nvPr/>
          </p:nvSpPr>
          <p:spPr>
            <a:xfrm>
              <a:off x="297699" y="5969602"/>
              <a:ext cx="10722372" cy="956310"/>
            </a:xfrm>
            <a:prstGeom prst="rect">
              <a:avLst/>
            </a:prstGeom>
          </p:spPr>
          <p:txBody>
            <a:bodyPr lIns="0" tIns="0" rIns="0" bIns="0" rtlCol="0" anchor="t">
              <a:spAutoFit/>
            </a:bodyPr>
            <a:lstStyle/>
            <a:p>
              <a:pPr algn="ctr">
                <a:lnSpc>
                  <a:spcPts val="3380"/>
                </a:lnSpc>
              </a:pPr>
              <a:r>
                <a:rPr lang="en-US" sz="2299">
                  <a:solidFill>
                    <a:srgbClr val="FFFFFF"/>
                  </a:solidFill>
                  <a:latin typeface="Open Sauce Bold"/>
                  <a:ea typeface="Open Sauce Bold"/>
                  <a:cs typeface="Open Sauce Bold"/>
                  <a:sym typeface="Open Sauce Bold"/>
                </a:rPr>
                <a:t>User Engagement Insights</a:t>
              </a:r>
            </a:p>
            <a:p>
              <a:pPr algn="ctr">
                <a:lnSpc>
                  <a:spcPts val="2499"/>
                </a:lnSpc>
              </a:pPr>
              <a:r>
                <a:rPr lang="en-US" sz="1700">
                  <a:solidFill>
                    <a:srgbClr val="FFFFFF"/>
                  </a:solidFill>
                  <a:latin typeface="Open Sauce Bold"/>
                  <a:ea typeface="Open Sauce Bold"/>
                  <a:cs typeface="Open Sauce Bold"/>
                  <a:sym typeface="Open Sauce Bold"/>
                </a:rPr>
                <a:t>Identify factors influencing user engagement with YouTube song videos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sp>
      <p:grpSp>
        <p:nvGrpSpPr>
          <p:cNvPr id="3" name="Group 3"/>
          <p:cNvGrpSpPr/>
          <p:nvPr/>
        </p:nvGrpSpPr>
        <p:grpSpPr>
          <a:xfrm>
            <a:off x="1906059" y="1805470"/>
            <a:ext cx="6511495" cy="6973368"/>
            <a:chOff x="0" y="0"/>
            <a:chExt cx="1350514" cy="1446309"/>
          </a:xfrm>
        </p:grpSpPr>
        <p:sp>
          <p:nvSpPr>
            <p:cNvPr id="4" name="Freeform 4"/>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5" name="TextBox 5"/>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81812" y="1805470"/>
            <a:ext cx="6511495" cy="6973368"/>
            <a:chOff x="0" y="0"/>
            <a:chExt cx="1350514" cy="1446309"/>
          </a:xfrm>
        </p:grpSpPr>
        <p:sp>
          <p:nvSpPr>
            <p:cNvPr id="7" name="Freeform 7"/>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sp>
        <p:sp>
          <p:nvSpPr>
            <p:cNvPr id="8" name="TextBox 8"/>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2916442" y="3242138"/>
            <a:ext cx="4490729" cy="1504950"/>
          </a:xfrm>
          <a:prstGeom prst="rect">
            <a:avLst/>
          </a:prstGeom>
        </p:spPr>
        <p:txBody>
          <a:bodyPr lIns="0" tIns="0" rIns="0" bIns="0" rtlCol="0" anchor="t">
            <a:spAutoFit/>
          </a:bodyPr>
          <a:lstStyle/>
          <a:p>
            <a:pPr algn="ctr">
              <a:lnSpc>
                <a:spcPts val="5999"/>
              </a:lnSpc>
            </a:pPr>
            <a:r>
              <a:rPr lang="en-US" sz="4999" spc="-49">
                <a:solidFill>
                  <a:srgbClr val="000000"/>
                </a:solidFill>
                <a:latin typeface="Open Sauce Medium"/>
                <a:ea typeface="Open Sauce Medium"/>
                <a:cs typeface="Open Sauce Medium"/>
                <a:sym typeface="Open Sauce Medium"/>
              </a:rPr>
              <a:t>Power BI Dashboard</a:t>
            </a:r>
          </a:p>
        </p:txBody>
      </p:sp>
      <p:sp>
        <p:nvSpPr>
          <p:cNvPr id="10" name="TextBox 10"/>
          <p:cNvSpPr txBox="1"/>
          <p:nvPr/>
        </p:nvSpPr>
        <p:spPr>
          <a:xfrm>
            <a:off x="10613346" y="3213563"/>
            <a:ext cx="4876777" cy="1504950"/>
          </a:xfrm>
          <a:prstGeom prst="rect">
            <a:avLst/>
          </a:prstGeom>
        </p:spPr>
        <p:txBody>
          <a:bodyPr lIns="0" tIns="0" rIns="0" bIns="0" rtlCol="0" anchor="t">
            <a:spAutoFit/>
          </a:bodyPr>
          <a:lstStyle/>
          <a:p>
            <a:pPr algn="ctr">
              <a:lnSpc>
                <a:spcPts val="5999"/>
              </a:lnSpc>
            </a:pPr>
            <a:r>
              <a:rPr lang="en-US" sz="4999" spc="-49">
                <a:solidFill>
                  <a:srgbClr val="000000"/>
                </a:solidFill>
                <a:latin typeface="Open Sauce Medium"/>
                <a:ea typeface="Open Sauce Medium"/>
                <a:cs typeface="Open Sauce Medium"/>
                <a:sym typeface="Open Sauce Medium"/>
              </a:rPr>
              <a:t>Power BI Reports</a:t>
            </a:r>
          </a:p>
        </p:txBody>
      </p:sp>
      <p:sp>
        <p:nvSpPr>
          <p:cNvPr id="11" name="TextBox 11"/>
          <p:cNvSpPr txBox="1"/>
          <p:nvPr/>
        </p:nvSpPr>
        <p:spPr>
          <a:xfrm>
            <a:off x="2607090" y="5412689"/>
            <a:ext cx="5109434" cy="1392555"/>
          </a:xfrm>
          <a:prstGeom prst="rect">
            <a:avLst/>
          </a:prstGeom>
        </p:spPr>
        <p:txBody>
          <a:bodyPr lIns="0" tIns="0" rIns="0" bIns="0" rtlCol="0" anchor="t">
            <a:spAutoFit/>
          </a:bodyPr>
          <a:lstStyle/>
          <a:p>
            <a:pPr marL="0" lvl="0" indent="0" algn="just">
              <a:lnSpc>
                <a:spcPts val="3569"/>
              </a:lnSpc>
              <a:spcBef>
                <a:spcPct val="0"/>
              </a:spcBef>
            </a:pPr>
            <a:r>
              <a:rPr lang="en-US" sz="2550">
                <a:solidFill>
                  <a:srgbClr val="000000"/>
                </a:solidFill>
                <a:latin typeface="Agrandir Narrow"/>
                <a:ea typeface="Agrandir Narrow"/>
                <a:cs typeface="Agrandir Narrow"/>
                <a:sym typeface="Agrandir Narrow"/>
              </a:rPr>
              <a:t>Interactive Dashboards showcasing visualizations of YouTube song data trends.</a:t>
            </a:r>
          </a:p>
        </p:txBody>
      </p:sp>
      <p:sp>
        <p:nvSpPr>
          <p:cNvPr id="12" name="TextBox 12"/>
          <p:cNvSpPr txBox="1"/>
          <p:nvPr/>
        </p:nvSpPr>
        <p:spPr>
          <a:xfrm>
            <a:off x="10282843" y="5412689"/>
            <a:ext cx="5109434" cy="1392583"/>
          </a:xfrm>
          <a:prstGeom prst="rect">
            <a:avLst/>
          </a:prstGeom>
        </p:spPr>
        <p:txBody>
          <a:bodyPr lIns="0" tIns="0" rIns="0" bIns="0" rtlCol="0" anchor="t">
            <a:spAutoFit/>
          </a:bodyPr>
          <a:lstStyle/>
          <a:p>
            <a:pPr marL="0" lvl="0" indent="0" algn="just">
              <a:lnSpc>
                <a:spcPts val="3568"/>
              </a:lnSpc>
              <a:spcBef>
                <a:spcPct val="0"/>
              </a:spcBef>
            </a:pPr>
            <a:r>
              <a:rPr lang="en-US" sz="2548">
                <a:solidFill>
                  <a:srgbClr val="000000"/>
                </a:solidFill>
                <a:latin typeface="Agrandir Narrow"/>
                <a:ea typeface="Agrandir Narrow"/>
                <a:cs typeface="Agrandir Narrow"/>
                <a:sym typeface="Agrandir Narrow"/>
              </a:rPr>
              <a:t>Reports detailing channel and content analysis, temporal trends, and user engagement insights.</a:t>
            </a:r>
          </a:p>
        </p:txBody>
      </p:sp>
      <p:sp>
        <p:nvSpPr>
          <p:cNvPr id="13" name="AutoShape 13"/>
          <p:cNvSpPr/>
          <p:nvPr/>
        </p:nvSpPr>
        <p:spPr>
          <a:xfrm flipH="1" flipV="1">
            <a:off x="-6739003" y="4937588"/>
            <a:ext cx="15156557" cy="0"/>
          </a:xfrm>
          <a:prstGeom prst="line">
            <a:avLst/>
          </a:prstGeom>
          <a:ln w="76200" cap="flat">
            <a:solidFill>
              <a:srgbClr val="C23A97"/>
            </a:solidFill>
            <a:prstDash val="solid"/>
            <a:headEnd type="none" w="sm" len="sm"/>
            <a:tailEnd type="none" w="sm" len="sm"/>
          </a:ln>
        </p:spPr>
      </p:sp>
      <p:sp>
        <p:nvSpPr>
          <p:cNvPr id="14" name="AutoShape 14"/>
          <p:cNvSpPr/>
          <p:nvPr/>
        </p:nvSpPr>
        <p:spPr>
          <a:xfrm flipH="1" flipV="1">
            <a:off x="9581812" y="4899488"/>
            <a:ext cx="15156557" cy="0"/>
          </a:xfrm>
          <a:prstGeom prst="line">
            <a:avLst/>
          </a:prstGeom>
          <a:ln w="76200" cap="flat">
            <a:solidFill>
              <a:srgbClr val="C23A97"/>
            </a:solidFill>
            <a:prstDash val="solid"/>
            <a:headEnd type="none" w="sm" len="sm"/>
            <a:tailEnd type="none" w="sm" len="sm"/>
          </a:ln>
        </p:spPr>
      </p:sp>
      <p:sp>
        <p:nvSpPr>
          <p:cNvPr id="15" name="TextBox 15"/>
          <p:cNvSpPr txBox="1"/>
          <p:nvPr/>
        </p:nvSpPr>
        <p:spPr>
          <a:xfrm>
            <a:off x="3838649" y="675958"/>
            <a:ext cx="10610702" cy="753109"/>
          </a:xfrm>
          <a:prstGeom prst="rect">
            <a:avLst/>
          </a:prstGeom>
        </p:spPr>
        <p:txBody>
          <a:bodyPr lIns="0" tIns="0" rIns="0" bIns="0" rtlCol="0" anchor="t">
            <a:spAutoFit/>
          </a:bodyPr>
          <a:lstStyle/>
          <a:p>
            <a:pPr algn="ctr">
              <a:lnSpc>
                <a:spcPts val="5829"/>
              </a:lnSpc>
            </a:pPr>
            <a:r>
              <a:rPr lang="en-US" sz="5299" spc="1510">
                <a:solidFill>
                  <a:srgbClr val="FFFFFF"/>
                </a:solidFill>
                <a:latin typeface="Open Sauce Medium"/>
                <a:ea typeface="Open Sauce Medium"/>
                <a:cs typeface="Open Sauce Medium"/>
                <a:sym typeface="Open Sauce Medium"/>
              </a:rPr>
              <a:t>FINDINGS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flipH="1">
            <a:off x="4970282" y="2023726"/>
            <a:ext cx="8347436" cy="0"/>
          </a:xfrm>
          <a:prstGeom prst="line">
            <a:avLst/>
          </a:prstGeom>
          <a:ln w="76200" cap="flat">
            <a:solidFill>
              <a:srgbClr val="F5F5F5"/>
            </a:solidFill>
            <a:prstDash val="solid"/>
            <a:headEnd type="none" w="sm" len="sm"/>
            <a:tailEnd type="none" w="sm" len="sm"/>
          </a:ln>
        </p:spPr>
      </p:sp>
      <p:sp>
        <p:nvSpPr>
          <p:cNvPr id="4" name="Freeform 4"/>
          <p:cNvSpPr/>
          <p:nvPr/>
        </p:nvSpPr>
        <p:spPr>
          <a:xfrm>
            <a:off x="514350" y="2880071"/>
            <a:ext cx="17259300" cy="6696771"/>
          </a:xfrm>
          <a:custGeom>
            <a:avLst/>
            <a:gdLst/>
            <a:ahLst/>
            <a:cxnLst/>
            <a:rect l="l" t="t" r="r" b="b"/>
            <a:pathLst>
              <a:path w="17259300" h="6696771">
                <a:moveTo>
                  <a:pt x="0" y="0"/>
                </a:moveTo>
                <a:lnTo>
                  <a:pt x="17259300" y="0"/>
                </a:lnTo>
                <a:lnTo>
                  <a:pt x="17259300" y="6696771"/>
                </a:lnTo>
                <a:lnTo>
                  <a:pt x="0" y="6696771"/>
                </a:lnTo>
                <a:lnTo>
                  <a:pt x="0" y="0"/>
                </a:lnTo>
                <a:close/>
              </a:path>
            </a:pathLst>
          </a:custGeom>
          <a:blipFill>
            <a:blip r:embed="rId3"/>
            <a:stretch>
              <a:fillRect t="-10274" b="-10274"/>
            </a:stretch>
          </a:blipFill>
        </p:spPr>
      </p:sp>
      <p:sp>
        <p:nvSpPr>
          <p:cNvPr id="5" name="TextBox 5"/>
          <p:cNvSpPr txBox="1"/>
          <p:nvPr/>
        </p:nvSpPr>
        <p:spPr>
          <a:xfrm>
            <a:off x="5270231" y="718437"/>
            <a:ext cx="7747538" cy="638014"/>
          </a:xfrm>
          <a:prstGeom prst="rect">
            <a:avLst/>
          </a:prstGeom>
        </p:spPr>
        <p:txBody>
          <a:bodyPr lIns="0" tIns="0" rIns="0" bIns="0" rtlCol="0" anchor="t">
            <a:spAutoFit/>
          </a:bodyPr>
          <a:lstStyle/>
          <a:p>
            <a:pPr algn="ctr">
              <a:lnSpc>
                <a:spcPts val="5315"/>
              </a:lnSpc>
            </a:pPr>
            <a:r>
              <a:rPr lang="en-US" sz="3615">
                <a:solidFill>
                  <a:srgbClr val="FFFFFF"/>
                </a:solidFill>
                <a:latin typeface="Open Sauce Bold"/>
                <a:ea typeface="Open Sauce Bold"/>
                <a:cs typeface="Open Sauce Bold"/>
                <a:sym typeface="Open Sauce Bold"/>
              </a:rPr>
              <a:t>Exploratory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flipH="1">
            <a:off x="4970282" y="2023726"/>
            <a:ext cx="8347436" cy="0"/>
          </a:xfrm>
          <a:prstGeom prst="line">
            <a:avLst/>
          </a:prstGeom>
          <a:ln w="76200" cap="flat">
            <a:solidFill>
              <a:srgbClr val="F5F5F5"/>
            </a:solidFill>
            <a:prstDash val="solid"/>
            <a:headEnd type="none" w="sm" len="sm"/>
            <a:tailEnd type="none" w="sm" len="sm"/>
          </a:ln>
        </p:spPr>
      </p:sp>
      <p:sp>
        <p:nvSpPr>
          <p:cNvPr id="4" name="Freeform 4"/>
          <p:cNvSpPr/>
          <p:nvPr/>
        </p:nvSpPr>
        <p:spPr>
          <a:xfrm>
            <a:off x="1028700" y="2944095"/>
            <a:ext cx="10458103" cy="6185661"/>
          </a:xfrm>
          <a:custGeom>
            <a:avLst/>
            <a:gdLst/>
            <a:ahLst/>
            <a:cxnLst/>
            <a:rect l="l" t="t" r="r" b="b"/>
            <a:pathLst>
              <a:path w="10458103" h="6185661">
                <a:moveTo>
                  <a:pt x="0" y="0"/>
                </a:moveTo>
                <a:lnTo>
                  <a:pt x="10458103" y="0"/>
                </a:lnTo>
                <a:lnTo>
                  <a:pt x="10458103" y="6185661"/>
                </a:lnTo>
                <a:lnTo>
                  <a:pt x="0" y="6185661"/>
                </a:lnTo>
                <a:lnTo>
                  <a:pt x="0" y="0"/>
                </a:lnTo>
                <a:close/>
              </a:path>
            </a:pathLst>
          </a:custGeom>
          <a:blipFill>
            <a:blip r:embed="rId3"/>
            <a:stretch>
              <a:fillRect b="-1743"/>
            </a:stretch>
          </a:blipFill>
        </p:spPr>
      </p:sp>
      <p:sp>
        <p:nvSpPr>
          <p:cNvPr id="5" name="Freeform 5"/>
          <p:cNvSpPr/>
          <p:nvPr/>
        </p:nvSpPr>
        <p:spPr>
          <a:xfrm>
            <a:off x="12272275" y="2944095"/>
            <a:ext cx="4987025" cy="6185661"/>
          </a:xfrm>
          <a:custGeom>
            <a:avLst/>
            <a:gdLst/>
            <a:ahLst/>
            <a:cxnLst/>
            <a:rect l="l" t="t" r="r" b="b"/>
            <a:pathLst>
              <a:path w="4987025" h="6185661">
                <a:moveTo>
                  <a:pt x="0" y="0"/>
                </a:moveTo>
                <a:lnTo>
                  <a:pt x="4987025" y="0"/>
                </a:lnTo>
                <a:lnTo>
                  <a:pt x="4987025" y="6185661"/>
                </a:lnTo>
                <a:lnTo>
                  <a:pt x="0" y="6185661"/>
                </a:lnTo>
                <a:lnTo>
                  <a:pt x="0" y="0"/>
                </a:lnTo>
                <a:close/>
              </a:path>
            </a:pathLst>
          </a:custGeom>
          <a:blipFill>
            <a:blip r:embed="rId4"/>
            <a:stretch>
              <a:fillRect/>
            </a:stretch>
          </a:blipFill>
        </p:spPr>
      </p:sp>
      <p:sp>
        <p:nvSpPr>
          <p:cNvPr id="6" name="TextBox 6"/>
          <p:cNvSpPr txBox="1"/>
          <p:nvPr/>
        </p:nvSpPr>
        <p:spPr>
          <a:xfrm>
            <a:off x="5270231" y="718437"/>
            <a:ext cx="7747538" cy="638014"/>
          </a:xfrm>
          <a:prstGeom prst="rect">
            <a:avLst/>
          </a:prstGeom>
        </p:spPr>
        <p:txBody>
          <a:bodyPr lIns="0" tIns="0" rIns="0" bIns="0" rtlCol="0" anchor="t">
            <a:spAutoFit/>
          </a:bodyPr>
          <a:lstStyle/>
          <a:p>
            <a:pPr algn="ctr">
              <a:lnSpc>
                <a:spcPts val="5315"/>
              </a:lnSpc>
            </a:pPr>
            <a:r>
              <a:rPr lang="en-US" sz="3615">
                <a:solidFill>
                  <a:srgbClr val="FFFFFF"/>
                </a:solidFill>
                <a:latin typeface="Open Sauce Bold"/>
                <a:ea typeface="Open Sauce Bold"/>
                <a:cs typeface="Open Sauce Bold"/>
                <a:sym typeface="Open Sauce Bold"/>
              </a:rPr>
              <a:t>Content and Channel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flipH="1">
            <a:off x="4970282" y="2023726"/>
            <a:ext cx="8347436" cy="0"/>
          </a:xfrm>
          <a:prstGeom prst="line">
            <a:avLst/>
          </a:prstGeom>
          <a:ln w="76200" cap="flat">
            <a:solidFill>
              <a:srgbClr val="F5F5F5"/>
            </a:solidFill>
            <a:prstDash val="solid"/>
            <a:headEnd type="none" w="sm" len="sm"/>
            <a:tailEnd type="none" w="sm" len="sm"/>
          </a:ln>
        </p:spPr>
      </p:sp>
      <p:sp>
        <p:nvSpPr>
          <p:cNvPr id="4" name="Freeform 4"/>
          <p:cNvSpPr/>
          <p:nvPr/>
        </p:nvSpPr>
        <p:spPr>
          <a:xfrm>
            <a:off x="2080021" y="2471401"/>
            <a:ext cx="14127957" cy="7549216"/>
          </a:xfrm>
          <a:custGeom>
            <a:avLst/>
            <a:gdLst/>
            <a:ahLst/>
            <a:cxnLst/>
            <a:rect l="l" t="t" r="r" b="b"/>
            <a:pathLst>
              <a:path w="14127957" h="7549216">
                <a:moveTo>
                  <a:pt x="0" y="0"/>
                </a:moveTo>
                <a:lnTo>
                  <a:pt x="14127958" y="0"/>
                </a:lnTo>
                <a:lnTo>
                  <a:pt x="14127958" y="7549216"/>
                </a:lnTo>
                <a:lnTo>
                  <a:pt x="0" y="7549216"/>
                </a:lnTo>
                <a:lnTo>
                  <a:pt x="0" y="0"/>
                </a:lnTo>
                <a:close/>
              </a:path>
            </a:pathLst>
          </a:custGeom>
          <a:blipFill>
            <a:blip r:embed="rId3"/>
            <a:stretch>
              <a:fillRect t="-98" b="-98"/>
            </a:stretch>
          </a:blipFill>
        </p:spPr>
      </p:sp>
      <p:sp>
        <p:nvSpPr>
          <p:cNvPr id="5" name="TextBox 5"/>
          <p:cNvSpPr txBox="1"/>
          <p:nvPr/>
        </p:nvSpPr>
        <p:spPr>
          <a:xfrm>
            <a:off x="5270231" y="933450"/>
            <a:ext cx="7747538" cy="638014"/>
          </a:xfrm>
          <a:prstGeom prst="rect">
            <a:avLst/>
          </a:prstGeom>
        </p:spPr>
        <p:txBody>
          <a:bodyPr lIns="0" tIns="0" rIns="0" bIns="0" rtlCol="0" anchor="t">
            <a:spAutoFit/>
          </a:bodyPr>
          <a:lstStyle/>
          <a:p>
            <a:pPr algn="ctr">
              <a:lnSpc>
                <a:spcPts val="5315"/>
              </a:lnSpc>
            </a:pPr>
            <a:r>
              <a:rPr lang="en-US" sz="3615">
                <a:solidFill>
                  <a:srgbClr val="FFFFFF"/>
                </a:solidFill>
                <a:latin typeface="Open Sauce Bold"/>
                <a:ea typeface="Open Sauce Bold"/>
                <a:cs typeface="Open Sauce Bold"/>
                <a:sym typeface="Open Sauce Bold"/>
              </a:rPr>
              <a:t>Temporal Trends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311</Words>
  <Application>Microsoft Office PowerPoint</Application>
  <PresentationFormat>Custom</PresentationFormat>
  <Paragraphs>62</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Open Sauce Bold</vt:lpstr>
      <vt:lpstr>Agrandir Narrow Bold</vt:lpstr>
      <vt:lpstr>Agrandir Narrow</vt:lpstr>
      <vt:lpstr>Open Sauce</vt:lpstr>
      <vt:lpstr>Open Sauce Light</vt:lpstr>
      <vt:lpstr>Days</vt:lpstr>
      <vt:lpstr>Open Sauce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Princess Okeke</cp:lastModifiedBy>
  <cp:revision>1</cp:revision>
  <dcterms:created xsi:type="dcterms:W3CDTF">2006-08-16T00:00:00Z</dcterms:created>
  <dcterms:modified xsi:type="dcterms:W3CDTF">2024-07-06T02:06:08Z</dcterms:modified>
  <dc:identifier>DAGJyA4Fj68</dc:identifier>
</cp:coreProperties>
</file>